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311" r:id="rId2"/>
    <p:sldId id="283" r:id="rId3"/>
    <p:sldId id="284" r:id="rId4"/>
    <p:sldId id="298" r:id="rId5"/>
    <p:sldId id="312" r:id="rId6"/>
    <p:sldId id="285" r:id="rId7"/>
    <p:sldId id="313" r:id="rId8"/>
    <p:sldId id="258" r:id="rId9"/>
    <p:sldId id="319" r:id="rId10"/>
    <p:sldId id="303" r:id="rId11"/>
    <p:sldId id="314" r:id="rId12"/>
    <p:sldId id="286" r:id="rId13"/>
    <p:sldId id="287" r:id="rId14"/>
    <p:sldId id="315" r:id="rId15"/>
    <p:sldId id="304" r:id="rId16"/>
    <p:sldId id="276" r:id="rId17"/>
    <p:sldId id="277" r:id="rId18"/>
    <p:sldId id="278" r:id="rId19"/>
    <p:sldId id="325" r:id="rId20"/>
    <p:sldId id="268" r:id="rId21"/>
    <p:sldId id="264" r:id="rId22"/>
    <p:sldId id="265" r:id="rId23"/>
    <p:sldId id="266" r:id="rId24"/>
    <p:sldId id="316" r:id="rId25"/>
    <p:sldId id="273" r:id="rId26"/>
    <p:sldId id="305" r:id="rId27"/>
    <p:sldId id="317" r:id="rId28"/>
    <p:sldId id="296" r:id="rId29"/>
    <p:sldId id="307" r:id="rId30"/>
    <p:sldId id="320" r:id="rId31"/>
    <p:sldId id="321" r:id="rId32"/>
    <p:sldId id="322" r:id="rId33"/>
    <p:sldId id="326" r:id="rId34"/>
    <p:sldId id="324"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Bassett" initials="WB" lastIdx="1" clrIdx="0">
    <p:extLst>
      <p:ext uri="{19B8F6BF-5375-455C-9EA6-DF929625EA0E}">
        <p15:presenceInfo xmlns:p15="http://schemas.microsoft.com/office/powerpoint/2012/main" userId="William Basset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4561"/>
    <a:srgbClr val="98C4D0"/>
    <a:srgbClr val="2B5382"/>
    <a:srgbClr val="F1F3F4"/>
    <a:srgbClr val="ECE5C9"/>
    <a:srgbClr val="1A8A99"/>
    <a:srgbClr val="933C67"/>
    <a:srgbClr val="1D759E"/>
    <a:srgbClr val="64B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63" autoAdjust="0"/>
    <p:restoredTop sz="94660"/>
  </p:normalViewPr>
  <p:slideViewPr>
    <p:cSldViewPr snapToGrid="0">
      <p:cViewPr varScale="1">
        <p:scale>
          <a:sx n="97" d="100"/>
          <a:sy n="97" d="100"/>
        </p:scale>
        <p:origin x="387" y="69"/>
      </p:cViewPr>
      <p:guideLst/>
    </p:cSldViewPr>
  </p:slideViewPr>
  <p:notesTextViewPr>
    <p:cViewPr>
      <p:scale>
        <a:sx n="1" d="1"/>
        <a:sy n="1" d="1"/>
      </p:scale>
      <p:origin x="0" y="0"/>
    </p:cViewPr>
  </p:notesTextViewPr>
  <p:sorterViewPr>
    <p:cViewPr varScale="1">
      <p:scale>
        <a:sx n="1" d="1"/>
        <a:sy n="1" d="1"/>
      </p:scale>
      <p:origin x="0" y="-14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ill\Documents\Account%20Management\PCP1st\Reports\AAHCM%20Presentation%20Char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ill\Documents\Account%20Management\PCP1st\Reports\OnePlus%20Telehealth%20Dashboar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Outbound Telehealth Encounters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'DAshboard (2)'!$B$2</c:f>
              <c:strCache>
                <c:ptCount val="1"/>
                <c:pt idx="0">
                  <c:v>April</c:v>
                </c:pt>
              </c:strCache>
            </c:strRef>
          </c:tx>
          <c:spPr>
            <a:solidFill>
              <a:srgbClr val="0845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(2)'!$A$3:$A$8</c:f>
              <c:strCache>
                <c:ptCount val="1"/>
                <c:pt idx="0">
                  <c:v>Completed Calls</c:v>
                </c:pt>
              </c:strCache>
            </c:strRef>
          </c:cat>
          <c:val>
            <c:numRef>
              <c:f>'DAshboard (2)'!$B$3:$B$8</c:f>
              <c:numCache>
                <c:formatCode>General</c:formatCode>
                <c:ptCount val="1"/>
                <c:pt idx="0">
                  <c:v>1073</c:v>
                </c:pt>
              </c:numCache>
            </c:numRef>
          </c:val>
          <c:extLst>
            <c:ext xmlns:c16="http://schemas.microsoft.com/office/drawing/2014/chart" uri="{C3380CC4-5D6E-409C-BE32-E72D297353CC}">
              <c16:uniqueId val="{00000000-2222-460B-941D-BE120953B6BA}"/>
            </c:ext>
          </c:extLst>
        </c:ser>
        <c:ser>
          <c:idx val="1"/>
          <c:order val="1"/>
          <c:tx>
            <c:strRef>
              <c:f>'DAshboard (2)'!$C$2</c:f>
              <c:strCache>
                <c:ptCount val="1"/>
                <c:pt idx="0">
                  <c:v>May</c:v>
                </c:pt>
              </c:strCache>
            </c:strRef>
          </c:tx>
          <c:spPr>
            <a:solidFill>
              <a:srgbClr val="98C4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(2)'!$A$3:$A$8</c:f>
              <c:strCache>
                <c:ptCount val="1"/>
                <c:pt idx="0">
                  <c:v>Completed Calls</c:v>
                </c:pt>
              </c:strCache>
            </c:strRef>
          </c:cat>
          <c:val>
            <c:numRef>
              <c:f>'DAshboard (2)'!$C$3:$C$8</c:f>
              <c:numCache>
                <c:formatCode>General</c:formatCode>
                <c:ptCount val="1"/>
                <c:pt idx="0">
                  <c:v>981</c:v>
                </c:pt>
              </c:numCache>
            </c:numRef>
          </c:val>
          <c:extLst>
            <c:ext xmlns:c16="http://schemas.microsoft.com/office/drawing/2014/chart" uri="{C3380CC4-5D6E-409C-BE32-E72D297353CC}">
              <c16:uniqueId val="{00000001-2222-460B-941D-BE120953B6BA}"/>
            </c:ext>
          </c:extLst>
        </c:ser>
        <c:dLbls>
          <c:showLegendKey val="0"/>
          <c:showVal val="0"/>
          <c:showCatName val="0"/>
          <c:showSerName val="0"/>
          <c:showPercent val="0"/>
          <c:showBubbleSize val="0"/>
        </c:dLbls>
        <c:gapWidth val="219"/>
        <c:overlap val="-27"/>
        <c:axId val="1965467839"/>
        <c:axId val="1675594175"/>
        <c:extLst>
          <c:ext xmlns:c15="http://schemas.microsoft.com/office/drawing/2012/chart" uri="{02D57815-91ED-43cb-92C2-25804820EDAC}">
            <c15:filteredBarSeries>
              <c15:ser>
                <c:idx val="2"/>
                <c:order val="2"/>
                <c:tx>
                  <c:strRef>
                    <c:extLst>
                      <c:ext uri="{02D57815-91ED-43cb-92C2-25804820EDAC}">
                        <c15:formulaRef>
                          <c15:sqref>'DAshboard (2)'!$D$2</c15:sqref>
                        </c15:formulaRef>
                      </c:ext>
                    </c:extLst>
                    <c:strCache>
                      <c:ptCount val="1"/>
                      <c:pt idx="0">
                        <c:v>June (thru 6/25)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'DAshboard (2)'!$A$3:$A$8</c15:sqref>
                        </c15:formulaRef>
                      </c:ext>
                    </c:extLst>
                    <c:strCache>
                      <c:ptCount val="1"/>
                      <c:pt idx="0">
                        <c:v>Completed Calls</c:v>
                      </c:pt>
                    </c:strCache>
                  </c:strRef>
                </c:cat>
                <c:val>
                  <c:numRef>
                    <c:extLst>
                      <c:ext uri="{02D57815-91ED-43cb-92C2-25804820EDAC}">
                        <c15:formulaRef>
                          <c15:sqref>'DAshboard (2)'!$D$3:$D$8</c15:sqref>
                        </c15:formulaRef>
                      </c:ext>
                    </c:extLst>
                    <c:numCache>
                      <c:formatCode>General</c:formatCode>
                      <c:ptCount val="1"/>
                      <c:pt idx="0">
                        <c:v>661</c:v>
                      </c:pt>
                    </c:numCache>
                  </c:numRef>
                </c:val>
                <c:extLst>
                  <c:ext xmlns:c16="http://schemas.microsoft.com/office/drawing/2014/chart" uri="{C3380CC4-5D6E-409C-BE32-E72D297353CC}">
                    <c16:uniqueId val="{00000002-2222-460B-941D-BE120953B6BA}"/>
                  </c:ext>
                </c:extLst>
              </c15:ser>
            </c15:filteredBarSeries>
          </c:ext>
        </c:extLst>
      </c:barChart>
      <c:catAx>
        <c:axId val="1965467839"/>
        <c:scaling>
          <c:orientation val="minMax"/>
        </c:scaling>
        <c:delete val="1"/>
        <c:axPos val="b"/>
        <c:numFmt formatCode="General" sourceLinked="1"/>
        <c:majorTickMark val="none"/>
        <c:minorTickMark val="none"/>
        <c:tickLblPos val="nextTo"/>
        <c:crossAx val="1675594175"/>
        <c:crosses val="autoZero"/>
        <c:auto val="1"/>
        <c:lblAlgn val="ctr"/>
        <c:lblOffset val="100"/>
        <c:noMultiLvlLbl val="0"/>
      </c:catAx>
      <c:valAx>
        <c:axId val="1675594175"/>
        <c:scaling>
          <c:orientation val="minMax"/>
          <c:max val="11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5467839"/>
        <c:crosses val="autoZero"/>
        <c:crossBetween val="between"/>
        <c:maj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83% Satisfaction Rate: Patients with Refill Requests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dLbls>
          <c:dLblPos val="outEnd"/>
          <c:showLegendKey val="0"/>
          <c:showVal val="0"/>
          <c:showCatName val="0"/>
          <c:showSerName val="0"/>
          <c:showPercent val="1"/>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'IVR APR PCP1st 1Plus '!$F$5</c15:sqref>
                        </c15:formulaRef>
                      </c:ext>
                    </c:extLst>
                    <c:strCache>
                      <c:ptCount val="1"/>
                      <c:pt idx="0">
                        <c:v>Patient Satisfaction</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6-B717-45E3-93E1-708BB4964CE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8-B717-45E3-93E1-708BB4964CE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c:ext uri="{CE6537A1-D6FC-4f65-9D91-7224C49458BB}"/>
                  </c:extLst>
                </c:dLbls>
                <c:cat>
                  <c:strRef>
                    <c:extLst>
                      <c:ext uri="{02D57815-91ED-43cb-92C2-25804820EDAC}">
                        <c15:formulaRef>
                          <c15:sqref>'IVR APR PCP1st 1Plus '!$G$4:$K$4</c15:sqref>
                        </c15:formulaRef>
                      </c:ext>
                    </c:extLst>
                    <c:strCache>
                      <c:ptCount val="2"/>
                      <c:pt idx="0">
                        <c:v>% Not Satisfied</c:v>
                      </c:pt>
                      <c:pt idx="1">
                        <c:v>% Satisfied</c:v>
                      </c:pt>
                    </c:strCache>
                  </c:strRef>
                </c:cat>
                <c:val>
                  <c:numRef>
                    <c:extLst>
                      <c:ext uri="{02D57815-91ED-43cb-92C2-25804820EDAC}">
                        <c15:formulaRef>
                          <c15:sqref>'IVR APR PCP1st 1Plus '!$G$5:$K$5</c15:sqref>
                        </c15:formulaRef>
                      </c:ext>
                    </c:extLst>
                    <c:numCache>
                      <c:formatCode>0%</c:formatCode>
                      <c:ptCount val="2"/>
                      <c:pt idx="0">
                        <c:v>0.18621603711066931</c:v>
                      </c:pt>
                      <c:pt idx="1">
                        <c:v>0.81378396288933064</c:v>
                      </c:pt>
                    </c:numCache>
                  </c:numRef>
                </c:val>
                <c:extLst>
                  <c:ext xmlns:c16="http://schemas.microsoft.com/office/drawing/2014/chart" uri="{C3380CC4-5D6E-409C-BE32-E72D297353CC}">
                    <c16:uniqueId val="{00000009-B717-45E3-93E1-708BB4964CEC}"/>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'IVR APR PCP1st 1Plus '!$F$6</c15:sqref>
                        </c15:formulaRef>
                      </c:ext>
                    </c:extLst>
                    <c:strCache>
                      <c:ptCount val="1"/>
                      <c:pt idx="0">
                        <c:v>Satisfied Callback Requests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xmlns:c15="http://schemas.microsoft.com/office/drawing/2012/chart">
                    <c:ext xmlns:c16="http://schemas.microsoft.com/office/drawing/2014/chart" uri="{C3380CC4-5D6E-409C-BE32-E72D297353CC}">
                      <c16:uniqueId val="{0000000B-B717-45E3-93E1-708BB4964CEC}"/>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xmlns:c15="http://schemas.microsoft.com/office/drawing/2012/chart">
                    <c:ext xmlns:c16="http://schemas.microsoft.com/office/drawing/2014/chart" uri="{C3380CC4-5D6E-409C-BE32-E72D297353CC}">
                      <c16:uniqueId val="{0000000D-B717-45E3-93E1-708BB4964CE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1"/>
                  <c:showBubbleSize val="0"/>
                  <c:showLeaderLines val="1"/>
                  <c:leaderLines>
                    <c:spPr>
                      <a:ln w="9525">
                        <a:solidFill>
                          <a:schemeClr val="tx2">
                            <a:lumMod val="35000"/>
                            <a:lumOff val="65000"/>
                          </a:schemeClr>
                        </a:solidFill>
                      </a:ln>
                      <a:effectLst/>
                    </c:spPr>
                  </c:leaderLines>
                  <c:extLst xmlns:c15="http://schemas.microsoft.com/office/drawing/2012/chart">
                    <c:ext xmlns:c15="http://schemas.microsoft.com/office/drawing/2012/chart" uri="{CE6537A1-D6FC-4f65-9D91-7224C49458BB}"/>
                  </c:extLst>
                </c:dLbls>
                <c:cat>
                  <c:strRef>
                    <c:extLst xmlns:c15="http://schemas.microsoft.com/office/drawing/2012/chart">
                      <c:ext xmlns:c15="http://schemas.microsoft.com/office/drawing/2012/chart" uri="{02D57815-91ED-43cb-92C2-25804820EDAC}">
                        <c15:formulaRef>
                          <c15:sqref>'IVR APR PCP1st 1Plus '!$G$4:$K$4</c15:sqref>
                        </c15:formulaRef>
                      </c:ext>
                    </c:extLst>
                    <c:strCache>
                      <c:ptCount val="2"/>
                      <c:pt idx="0">
                        <c:v>% Not Satisfied</c:v>
                      </c:pt>
                      <c:pt idx="1">
                        <c:v>% Satisfied</c:v>
                      </c:pt>
                    </c:strCache>
                  </c:strRef>
                </c:cat>
                <c:val>
                  <c:numRef>
                    <c:extLst xmlns:c15="http://schemas.microsoft.com/office/drawing/2012/chart">
                      <c:ext xmlns:c15="http://schemas.microsoft.com/office/drawing/2012/chart" uri="{02D57815-91ED-43cb-92C2-25804820EDAC}">
                        <c15:formulaRef>
                          <c15:sqref>'IVR APR PCP1st 1Plus '!$G$6:$K$6</c15:sqref>
                        </c15:formulaRef>
                      </c:ext>
                    </c:extLst>
                    <c:numCache>
                      <c:formatCode>0%</c:formatCode>
                      <c:ptCount val="2"/>
                      <c:pt idx="1">
                        <c:v>1</c:v>
                      </c:pt>
                    </c:numCache>
                  </c:numRef>
                </c:val>
                <c:extLst xmlns:c15="http://schemas.microsoft.com/office/drawing/2012/chart">
                  <c:ext xmlns:c16="http://schemas.microsoft.com/office/drawing/2014/chart" uri="{C3380CC4-5D6E-409C-BE32-E72D297353CC}">
                    <c16:uniqueId val="{0000000E-B717-45E3-93E1-708BB4964CEC}"/>
                  </c:ext>
                </c:extLst>
              </c15:ser>
            </c15:filteredPieSeries>
          </c:ext>
        </c:extLst>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r>
              <a:rPr lang="en-US" sz="1300" dirty="0"/>
              <a:t>Satisfaction</a:t>
            </a:r>
            <a:r>
              <a:rPr lang="en-US" sz="1300" baseline="0" dirty="0"/>
              <a:t> Among Patients Needing Medication Help</a:t>
            </a:r>
            <a:endParaRPr lang="en-US" sz="1300" dirty="0"/>
          </a:p>
        </c:rich>
      </c:tx>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328301364026982"/>
          <c:y val="0.17459668342710336"/>
          <c:w val="0.41343397271946031"/>
          <c:h val="0.65405475163990201"/>
        </c:manualLayout>
      </c:layout>
      <c:pieChart>
        <c:varyColors val="1"/>
        <c:ser>
          <c:idx val="0"/>
          <c:order val="0"/>
          <c:spPr>
            <a:solidFill>
              <a:srgbClr val="98C4D0"/>
            </a:solidFill>
          </c:spPr>
          <c:dPt>
            <c:idx val="0"/>
            <c:bubble3D val="0"/>
            <c:explosion val="3"/>
            <c:spPr>
              <a:solidFill>
                <a:srgbClr val="084561"/>
              </a:solidFill>
              <a:ln w="19050">
                <a:solidFill>
                  <a:schemeClr val="lt1"/>
                </a:solidFill>
              </a:ln>
              <a:effectLst/>
            </c:spPr>
            <c:extLst>
              <c:ext xmlns:c16="http://schemas.microsoft.com/office/drawing/2014/chart" uri="{C3380CC4-5D6E-409C-BE32-E72D297353CC}">
                <c16:uniqueId val="{00000001-87E3-4BE9-A7C5-1E067285A9CE}"/>
              </c:ext>
            </c:extLst>
          </c:dPt>
          <c:dPt>
            <c:idx val="1"/>
            <c:bubble3D val="0"/>
            <c:spPr>
              <a:solidFill>
                <a:srgbClr val="98C4D0"/>
              </a:solidFill>
              <a:ln w="19050">
                <a:solidFill>
                  <a:schemeClr val="lt1"/>
                </a:solidFill>
              </a:ln>
              <a:effectLst/>
            </c:spPr>
            <c:extLst>
              <c:ext xmlns:c16="http://schemas.microsoft.com/office/drawing/2014/chart" uri="{C3380CC4-5D6E-409C-BE32-E72D297353CC}">
                <c16:uniqueId val="{00000003-87E3-4BE9-A7C5-1E067285A9CE}"/>
              </c:ext>
            </c:extLst>
          </c:dPt>
          <c:dLbls>
            <c:dLbl>
              <c:idx val="0"/>
              <c:tx>
                <c:rich>
                  <a:bodyPr/>
                  <a:lstStyle/>
                  <a:p>
                    <a:fld id="{D551327B-490A-442F-8503-993F309D7E80}" type="VALUE">
                      <a:rPr lang="en-US" sz="1200" b="1">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7E3-4BE9-A7C5-1E067285A9CE}"/>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7E3-4BE9-A7C5-1E067285A9C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'DAshboard (2)'!$AB$12:$AB$13</c:f>
              <c:strCache>
                <c:ptCount val="2"/>
                <c:pt idx="0">
                  <c:v>Satisfied</c:v>
                </c:pt>
                <c:pt idx="1">
                  <c:v>Not Satisfied</c:v>
                </c:pt>
              </c:strCache>
            </c:strRef>
          </c:cat>
          <c:val>
            <c:numRef>
              <c:f>'DAshboard (2)'!$AC$12:$AC$13</c:f>
              <c:numCache>
                <c:formatCode>0%</c:formatCode>
                <c:ptCount val="2"/>
                <c:pt idx="0">
                  <c:v>0.87</c:v>
                </c:pt>
                <c:pt idx="1">
                  <c:v>0.13</c:v>
                </c:pt>
              </c:numCache>
            </c:numRef>
          </c:val>
          <c:extLst>
            <c:ext xmlns:c16="http://schemas.microsoft.com/office/drawing/2014/chart" uri="{C3380CC4-5D6E-409C-BE32-E72D297353CC}">
              <c16:uniqueId val="{00000004-87E3-4BE9-A7C5-1E067285A9C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Patients Needing</a:t>
            </a:r>
            <a:r>
              <a:rPr lang="en-US" baseline="0" dirty="0"/>
              <a:t> Medication Help</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'DAshboard (2)'!$Y$11</c:f>
              <c:strCache>
                <c:ptCount val="1"/>
                <c:pt idx="0">
                  <c:v>Medication Assistance</c:v>
                </c:pt>
              </c:strCache>
            </c:strRef>
          </c:tx>
          <c:spPr>
            <a:solidFill>
              <a:schemeClr val="accent1"/>
            </a:solidFill>
            <a:ln>
              <a:noFill/>
            </a:ln>
            <a:effectLst/>
          </c:spPr>
          <c:invertIfNegative val="0"/>
          <c:val>
            <c:numRef>
              <c:f>'DAshboard (2)'!$Z$11</c:f>
              <c:numCache>
                <c:formatCode>General</c:formatCode>
                <c:ptCount val="1"/>
              </c:numCache>
            </c:numRef>
          </c:val>
          <c:extLst>
            <c:ext xmlns:c16="http://schemas.microsoft.com/office/drawing/2014/chart" uri="{C3380CC4-5D6E-409C-BE32-E72D297353CC}">
              <c16:uniqueId val="{00000000-96BA-4A88-BB76-829ACB89FFFD}"/>
            </c:ext>
          </c:extLst>
        </c:ser>
        <c:ser>
          <c:idx val="1"/>
          <c:order val="1"/>
          <c:tx>
            <c:strRef>
              <c:f>'DAshboard (2)'!$Y$12</c:f>
              <c:strCache>
                <c:ptCount val="1"/>
                <c:pt idx="0">
                  <c:v>Yes</c:v>
                </c:pt>
              </c:strCache>
            </c:strRef>
          </c:tx>
          <c:spPr>
            <a:solidFill>
              <a:srgbClr val="084561"/>
            </a:solidFill>
            <a:ln>
              <a:noFill/>
            </a:ln>
            <a:effectLst/>
          </c:spPr>
          <c:invertIfNegative val="0"/>
          <c:dLbls>
            <c:dLbl>
              <c:idx val="0"/>
              <c:tx>
                <c:rich>
                  <a:bodyPr/>
                  <a:lstStyle/>
                  <a:p>
                    <a:r>
                      <a:rPr lang="en-US"/>
                      <a:t>Yes, </a:t>
                    </a:r>
                    <a:fld id="{6DFDDC82-5ED0-4921-8469-2095D12FEDA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6BA-4A88-BB76-829ACB89FFF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'DAshboard (2)'!$Z$12</c:f>
              <c:numCache>
                <c:formatCode>0%</c:formatCode>
                <c:ptCount val="1"/>
                <c:pt idx="0">
                  <c:v>0.2</c:v>
                </c:pt>
              </c:numCache>
            </c:numRef>
          </c:val>
          <c:extLst>
            <c:ext xmlns:c16="http://schemas.microsoft.com/office/drawing/2014/chart" uri="{C3380CC4-5D6E-409C-BE32-E72D297353CC}">
              <c16:uniqueId val="{00000001-96BA-4A88-BB76-829ACB89FFFD}"/>
            </c:ext>
          </c:extLst>
        </c:ser>
        <c:ser>
          <c:idx val="2"/>
          <c:order val="2"/>
          <c:tx>
            <c:strRef>
              <c:f>'DAshboard (2)'!$Y$13</c:f>
              <c:strCache>
                <c:ptCount val="1"/>
                <c:pt idx="0">
                  <c:v>No</c:v>
                </c:pt>
              </c:strCache>
            </c:strRef>
          </c:tx>
          <c:spPr>
            <a:solidFill>
              <a:srgbClr val="98C4D0"/>
            </a:solidFill>
            <a:ln>
              <a:noFill/>
            </a:ln>
            <a:effectLst/>
          </c:spPr>
          <c:invertIfNegative val="0"/>
          <c:dLbls>
            <c:dLbl>
              <c:idx val="0"/>
              <c:tx>
                <c:rich>
                  <a:bodyPr/>
                  <a:lstStyle/>
                  <a:p>
                    <a:fld id="{6BE07809-4BB8-468B-ABDC-5FA68420DF68}" type="SERIESNAME">
                      <a:rPr lang="en-US" smtClean="0"/>
                      <a:pPr/>
                      <a:t>[SERIES NAME]</a:t>
                    </a:fld>
                    <a:r>
                      <a:rPr lang="en-US" dirty="0"/>
                      <a:t>, 80%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BA-4A88-BB76-829ACB89FFF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'DAshboard (2)'!$Z$13</c:f>
              <c:numCache>
                <c:formatCode>0%</c:formatCode>
                <c:ptCount val="1"/>
                <c:pt idx="0">
                  <c:v>0.8</c:v>
                </c:pt>
              </c:numCache>
            </c:numRef>
          </c:val>
          <c:extLst>
            <c:ext xmlns:c16="http://schemas.microsoft.com/office/drawing/2014/chart" uri="{C3380CC4-5D6E-409C-BE32-E72D297353CC}">
              <c16:uniqueId val="{00000002-96BA-4A88-BB76-829ACB89FFFD}"/>
            </c:ext>
          </c:extLst>
        </c:ser>
        <c:dLbls>
          <c:showLegendKey val="0"/>
          <c:showVal val="0"/>
          <c:showCatName val="0"/>
          <c:showSerName val="0"/>
          <c:showPercent val="0"/>
          <c:showBubbleSize val="0"/>
        </c:dLbls>
        <c:gapWidth val="150"/>
        <c:overlap val="100"/>
        <c:axId val="307638000"/>
        <c:axId val="1886816624"/>
      </c:barChart>
      <c:catAx>
        <c:axId val="307638000"/>
        <c:scaling>
          <c:orientation val="minMax"/>
        </c:scaling>
        <c:delete val="1"/>
        <c:axPos val="b"/>
        <c:numFmt formatCode="General" sourceLinked="1"/>
        <c:majorTickMark val="none"/>
        <c:minorTickMark val="none"/>
        <c:tickLblPos val="nextTo"/>
        <c:crossAx val="1886816624"/>
        <c:crosses val="autoZero"/>
        <c:auto val="1"/>
        <c:lblAlgn val="ctr"/>
        <c:lblOffset val="100"/>
        <c:noMultiLvlLbl val="0"/>
      </c:catAx>
      <c:valAx>
        <c:axId val="18868166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7638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Call</a:t>
            </a:r>
            <a:r>
              <a:rPr lang="en-US" baseline="0" dirty="0"/>
              <a:t>back Requests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spPr>
            <a:solidFill>
              <a:srgbClr val="084561"/>
            </a:solidFill>
          </c:spPr>
          <c:dPt>
            <c:idx val="0"/>
            <c:bubble3D val="0"/>
            <c:spPr>
              <a:solidFill>
                <a:srgbClr val="084561"/>
              </a:solidFill>
              <a:ln w="19050">
                <a:solidFill>
                  <a:schemeClr val="lt1"/>
                </a:solidFill>
              </a:ln>
              <a:effectLst/>
            </c:spPr>
            <c:extLst>
              <c:ext xmlns:c16="http://schemas.microsoft.com/office/drawing/2014/chart" uri="{C3380CC4-5D6E-409C-BE32-E72D297353CC}">
                <c16:uniqueId val="{00000001-B61B-4695-92EC-70C0A0F56567}"/>
              </c:ext>
            </c:extLst>
          </c:dPt>
          <c:dPt>
            <c:idx val="1"/>
            <c:bubble3D val="0"/>
            <c:spPr>
              <a:solidFill>
                <a:srgbClr val="98C4D0"/>
              </a:solidFill>
              <a:ln w="19050">
                <a:solidFill>
                  <a:schemeClr val="lt1"/>
                </a:solidFill>
              </a:ln>
              <a:effectLst/>
            </c:spPr>
            <c:extLst>
              <c:ext xmlns:c16="http://schemas.microsoft.com/office/drawing/2014/chart" uri="{C3380CC4-5D6E-409C-BE32-E72D297353CC}">
                <c16:uniqueId val="{00000003-B61B-4695-92EC-70C0A0F56567}"/>
              </c:ext>
            </c:extLst>
          </c:dPt>
          <c:dLbls>
            <c:dLbl>
              <c:idx val="0"/>
              <c:tx>
                <c:rich>
                  <a:bodyPr/>
                  <a:lstStyle/>
                  <a:p>
                    <a:fld id="{DA0C63F0-F658-4172-800E-8817652D4B16}" type="VALUE">
                      <a:rPr lang="en-US" sz="120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1B-4695-92EC-70C0A0F56567}"/>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61B-4695-92EC-70C0A0F5656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extLst>
                <c:ext xmlns:c15="http://schemas.microsoft.com/office/drawing/2012/chart" uri="{02D57815-91ED-43cb-92C2-25804820EDAC}">
                  <c15:fullRef>
                    <c15:sqref>'DAshboard (2)'!$U$7:$U$9</c15:sqref>
                  </c15:fullRef>
                </c:ext>
              </c:extLst>
              <c:f>'DAshboard (2)'!$U$8:$U$9</c:f>
              <c:strCache>
                <c:ptCount val="2"/>
                <c:pt idx="0">
                  <c:v>Yes</c:v>
                </c:pt>
                <c:pt idx="1">
                  <c:v>No</c:v>
                </c:pt>
              </c:strCache>
            </c:strRef>
          </c:cat>
          <c:val>
            <c:numRef>
              <c:extLst>
                <c:ext xmlns:c15="http://schemas.microsoft.com/office/drawing/2012/chart" uri="{02D57815-91ED-43cb-92C2-25804820EDAC}">
                  <c15:fullRef>
                    <c15:sqref>'DAshboard (2)'!$V$7:$V$9</c15:sqref>
                  </c15:fullRef>
                </c:ext>
              </c:extLst>
              <c:f>'DAshboard (2)'!$V$8:$V$9</c:f>
              <c:numCache>
                <c:formatCode>0%</c:formatCode>
                <c:ptCount val="2"/>
                <c:pt idx="0">
                  <c:v>0.56000000000000005</c:v>
                </c:pt>
                <c:pt idx="1">
                  <c:v>0.44</c:v>
                </c:pt>
              </c:numCache>
            </c:numRef>
          </c:val>
          <c:extLst>
            <c:ext xmlns:c15="http://schemas.microsoft.com/office/drawing/2012/chart" uri="{02D57815-91ED-43cb-92C2-25804820EDAC}">
              <c15:categoryFilterExceptions/>
            </c:ext>
            <c:ext xmlns:c16="http://schemas.microsoft.com/office/drawing/2014/chart" uri="{C3380CC4-5D6E-409C-BE32-E72D297353CC}">
              <c16:uniqueId val="{00000004-B61B-4695-92EC-70C0A0F5656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600" b="0" i="0" u="none" strike="noStrike" kern="1200" baseline="0">
                <a:solidFill>
                  <a:schemeClr val="tx1">
                    <a:lumMod val="65000"/>
                    <a:lumOff val="35000"/>
                  </a:schemeClr>
                </a:solidFill>
                <a:latin typeface="+mn-lt"/>
                <a:ea typeface="+mn-ea"/>
                <a:cs typeface="+mn-cs"/>
              </a:defRPr>
            </a:pPr>
            <a:r>
              <a:rPr lang="en-US" sz="1400" b="0" dirty="0">
                <a:solidFill>
                  <a:schemeClr val="tx1">
                    <a:lumMod val="65000"/>
                    <a:lumOff val="35000"/>
                  </a:schemeClr>
                </a:solidFill>
              </a:rPr>
              <a:t>Satisfaction</a:t>
            </a:r>
            <a:r>
              <a:rPr lang="en-US" sz="1400" b="0" baseline="0" dirty="0">
                <a:solidFill>
                  <a:schemeClr val="tx1">
                    <a:lumMod val="65000"/>
                    <a:lumOff val="35000"/>
                  </a:schemeClr>
                </a:solidFill>
              </a:rPr>
              <a:t> of Patients Requesting Callback</a:t>
            </a:r>
            <a:endParaRPr lang="en-US" sz="1400" b="0"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lgn="ctr">
            <a:defRPr sz="16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1"/>
          <c:order val="1"/>
          <c:tx>
            <c:strRef>
              <c:f>'IVR APR PCP1st 1Plus '!$F$6</c:f>
              <c:strCache>
                <c:ptCount val="1"/>
                <c:pt idx="0">
                  <c:v>Satisfied Callback Requests</c:v>
                </c:pt>
              </c:strCache>
            </c:strRef>
          </c:tx>
          <c:spPr>
            <a:solidFill>
              <a:srgbClr val="084561"/>
            </a:solidFill>
          </c:spPr>
          <c:dPt>
            <c:idx val="0"/>
            <c:bubble3D val="0"/>
            <c:spPr>
              <a:solidFill>
                <a:srgbClr val="08456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6A93-4385-99EF-0B82195270CD}"/>
              </c:ext>
            </c:extLst>
          </c:dPt>
          <c:dPt>
            <c:idx val="1"/>
            <c:bubble3D val="0"/>
            <c:spPr>
              <a:solidFill>
                <a:srgbClr val="084561"/>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6A93-4385-99EF-0B82195270CD}"/>
              </c:ext>
            </c:extLst>
          </c:dPt>
          <c:dLbls>
            <c:dLbl>
              <c:idx val="1"/>
              <c:tx>
                <c:rich>
                  <a:bodyPr/>
                  <a:lstStyle/>
                  <a:p>
                    <a:fld id="{BD3554CD-C90D-44DD-B8B9-541AF1707F07}" type="VALUE">
                      <a:rPr lang="en-US" sz="1050">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93-4385-99EF-0B82195270CD}"/>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'IVR APR PCP1st 1Plus '!$G$4:$K$4</c:f>
              <c:strCache>
                <c:ptCount val="2"/>
                <c:pt idx="0">
                  <c:v>% Not Satisfied</c:v>
                </c:pt>
                <c:pt idx="1">
                  <c:v>% Satisfied</c:v>
                </c:pt>
              </c:strCache>
            </c:strRef>
          </c:cat>
          <c:val>
            <c:numRef>
              <c:f>'IVR APR PCP1st 1Plus '!$G$6:$K$6</c:f>
              <c:numCache>
                <c:formatCode>0%</c:formatCode>
                <c:ptCount val="2"/>
                <c:pt idx="1">
                  <c:v>1</c:v>
                </c:pt>
              </c:numCache>
            </c:numRef>
          </c:val>
          <c:extLst>
            <c:ext xmlns:c16="http://schemas.microsoft.com/office/drawing/2014/chart" uri="{C3380CC4-5D6E-409C-BE32-E72D297353CC}">
              <c16:uniqueId val="{00000004-6A93-4385-99EF-0B82195270CD}"/>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'IVR APR PCP1st 1Plus '!$F$5</c15:sqref>
                        </c15:formulaRef>
                      </c:ext>
                    </c:extLst>
                    <c:strCache>
                      <c:ptCount val="1"/>
                      <c:pt idx="0">
                        <c:v>Patient Satisfaction</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6-6A93-4385-99EF-0B82195270C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8-6A93-4385-99EF-0B82195270CD}"/>
                    </c:ext>
                  </c:extLst>
                </c:dPt>
                <c:cat>
                  <c:strRef>
                    <c:extLst>
                      <c:ext uri="{02D57815-91ED-43cb-92C2-25804820EDAC}">
                        <c15:formulaRef>
                          <c15:sqref>'IVR APR PCP1st 1Plus '!$G$4:$K$4</c15:sqref>
                        </c15:formulaRef>
                      </c:ext>
                    </c:extLst>
                    <c:strCache>
                      <c:ptCount val="2"/>
                      <c:pt idx="0">
                        <c:v>% Not Satisfied</c:v>
                      </c:pt>
                      <c:pt idx="1">
                        <c:v>% Satisfied</c:v>
                      </c:pt>
                    </c:strCache>
                  </c:strRef>
                </c:cat>
                <c:val>
                  <c:numRef>
                    <c:extLst>
                      <c:ext uri="{02D57815-91ED-43cb-92C2-25804820EDAC}">
                        <c15:formulaRef>
                          <c15:sqref>'IVR APR PCP1st 1Plus '!$G$5:$K$5</c15:sqref>
                        </c15:formulaRef>
                      </c:ext>
                    </c:extLst>
                    <c:numCache>
                      <c:formatCode>0%</c:formatCode>
                      <c:ptCount val="2"/>
                      <c:pt idx="0">
                        <c:v>0.18621603711066931</c:v>
                      </c:pt>
                      <c:pt idx="1">
                        <c:v>0.81378396288933064</c:v>
                      </c:pt>
                    </c:numCache>
                  </c:numRef>
                </c:val>
                <c:extLst>
                  <c:ext xmlns:c16="http://schemas.microsoft.com/office/drawing/2014/chart" uri="{C3380CC4-5D6E-409C-BE32-E72D297353CC}">
                    <c16:uniqueId val="{00000009-6A93-4385-99EF-0B82195270CD}"/>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'IVR APR PCP1st 1Plus '!$F$7</c15:sqref>
                        </c15:formulaRef>
                      </c:ext>
                    </c:extLst>
                    <c:strCache>
                      <c:ptCount val="1"/>
                      <c:pt idx="0">
                        <c:v>Satisfied Refill Requests</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xmlns:c15="http://schemas.microsoft.com/office/drawing/2012/chart">
                    <c:ext xmlns:c16="http://schemas.microsoft.com/office/drawing/2014/chart" uri="{C3380CC4-5D6E-409C-BE32-E72D297353CC}">
                      <c16:uniqueId val="{0000000B-6A93-4385-99EF-0B82195270CD}"/>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xmlns:c15="http://schemas.microsoft.com/office/drawing/2012/chart">
                    <c:ext xmlns:c16="http://schemas.microsoft.com/office/drawing/2014/chart" uri="{C3380CC4-5D6E-409C-BE32-E72D297353CC}">
                      <c16:uniqueId val="{0000000D-6A93-4385-99EF-0B82195270CD}"/>
                    </c:ext>
                  </c:extLst>
                </c:dPt>
                <c:cat>
                  <c:strRef>
                    <c:extLst xmlns:c15="http://schemas.microsoft.com/office/drawing/2012/chart">
                      <c:ext xmlns:c15="http://schemas.microsoft.com/office/drawing/2012/chart" uri="{02D57815-91ED-43cb-92C2-25804820EDAC}">
                        <c15:formulaRef>
                          <c15:sqref>'IVR APR PCP1st 1Plus '!$G$4:$K$4</c15:sqref>
                        </c15:formulaRef>
                      </c:ext>
                    </c:extLst>
                    <c:strCache>
                      <c:ptCount val="2"/>
                      <c:pt idx="0">
                        <c:v>% Not Satisfied</c:v>
                      </c:pt>
                      <c:pt idx="1">
                        <c:v>% Satisfied</c:v>
                      </c:pt>
                    </c:strCache>
                  </c:strRef>
                </c:cat>
                <c:val>
                  <c:numRef>
                    <c:extLst xmlns:c15="http://schemas.microsoft.com/office/drawing/2012/chart">
                      <c:ext xmlns:c15="http://schemas.microsoft.com/office/drawing/2012/chart" uri="{02D57815-91ED-43cb-92C2-25804820EDAC}">
                        <c15:formulaRef>
                          <c15:sqref>'IVR APR PCP1st 1Plus '!$G$7:$K$7</c15:sqref>
                        </c15:formulaRef>
                      </c:ext>
                    </c:extLst>
                    <c:numCache>
                      <c:formatCode>0%</c:formatCode>
                      <c:ptCount val="2"/>
                      <c:pt idx="0">
                        <c:v>0.1693121693121693</c:v>
                      </c:pt>
                      <c:pt idx="1">
                        <c:v>0.8306878306878307</c:v>
                      </c:pt>
                    </c:numCache>
                  </c:numRef>
                </c:val>
                <c:extLst xmlns:c15="http://schemas.microsoft.com/office/drawing/2012/chart">
                  <c:ext xmlns:c16="http://schemas.microsoft.com/office/drawing/2014/chart" uri="{C3380CC4-5D6E-409C-BE32-E72D297353CC}">
                    <c16:uniqueId val="{0000000E-6A93-4385-99EF-0B82195270CD}"/>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Outbound Telehealth Encounters – Total Hours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'DAshboard (2)'!$B$2</c:f>
              <c:strCache>
                <c:ptCount val="1"/>
                <c:pt idx="0">
                  <c:v>April</c:v>
                </c:pt>
              </c:strCache>
            </c:strRef>
          </c:tx>
          <c:spPr>
            <a:solidFill>
              <a:srgbClr val="08456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(2)'!$A$3:$A$8</c:f>
              <c:strCache>
                <c:ptCount val="1"/>
                <c:pt idx="0">
                  <c:v>Hours</c:v>
                </c:pt>
              </c:strCache>
            </c:strRef>
          </c:cat>
          <c:val>
            <c:numRef>
              <c:f>'DAshboard (2)'!$B$3:$B$8</c:f>
              <c:numCache>
                <c:formatCode>0</c:formatCode>
                <c:ptCount val="1"/>
                <c:pt idx="0">
                  <c:v>96.13333333333334</c:v>
                </c:pt>
              </c:numCache>
            </c:numRef>
          </c:val>
          <c:extLst>
            <c:ext xmlns:c16="http://schemas.microsoft.com/office/drawing/2014/chart" uri="{C3380CC4-5D6E-409C-BE32-E72D297353CC}">
              <c16:uniqueId val="{00000000-5DDA-4353-83D6-86031C350C5C}"/>
            </c:ext>
          </c:extLst>
        </c:ser>
        <c:ser>
          <c:idx val="1"/>
          <c:order val="1"/>
          <c:tx>
            <c:strRef>
              <c:f>'DAshboard (2)'!$C$2</c:f>
              <c:strCache>
                <c:ptCount val="1"/>
                <c:pt idx="0">
                  <c:v>May</c:v>
                </c:pt>
              </c:strCache>
            </c:strRef>
          </c:tx>
          <c:spPr>
            <a:solidFill>
              <a:srgbClr val="98C4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(2)'!$A$3:$A$8</c:f>
              <c:strCache>
                <c:ptCount val="1"/>
                <c:pt idx="0">
                  <c:v>Hours</c:v>
                </c:pt>
              </c:strCache>
            </c:strRef>
          </c:cat>
          <c:val>
            <c:numRef>
              <c:f>'DAshboard (2)'!$C$3:$C$8</c:f>
              <c:numCache>
                <c:formatCode>0</c:formatCode>
                <c:ptCount val="1"/>
                <c:pt idx="0">
                  <c:v>104.48333333333333</c:v>
                </c:pt>
              </c:numCache>
            </c:numRef>
          </c:val>
          <c:extLst>
            <c:ext xmlns:c16="http://schemas.microsoft.com/office/drawing/2014/chart" uri="{C3380CC4-5D6E-409C-BE32-E72D297353CC}">
              <c16:uniqueId val="{00000001-5DDA-4353-83D6-86031C350C5C}"/>
            </c:ext>
          </c:extLst>
        </c:ser>
        <c:dLbls>
          <c:showLegendKey val="0"/>
          <c:showVal val="0"/>
          <c:showCatName val="0"/>
          <c:showSerName val="0"/>
          <c:showPercent val="0"/>
          <c:showBubbleSize val="0"/>
        </c:dLbls>
        <c:gapWidth val="219"/>
        <c:overlap val="-27"/>
        <c:axId val="1965467839"/>
        <c:axId val="1675594175"/>
        <c:extLst>
          <c:ext xmlns:c15="http://schemas.microsoft.com/office/drawing/2012/chart" uri="{02D57815-91ED-43cb-92C2-25804820EDAC}">
            <c15:filteredBarSeries>
              <c15:ser>
                <c:idx val="2"/>
                <c:order val="2"/>
                <c:tx>
                  <c:strRef>
                    <c:extLst>
                      <c:ext uri="{02D57815-91ED-43cb-92C2-25804820EDAC}">
                        <c15:formulaRef>
                          <c15:sqref>'DAshboard (2)'!$D$2</c15:sqref>
                        </c15:formulaRef>
                      </c:ext>
                    </c:extLst>
                    <c:strCache>
                      <c:ptCount val="1"/>
                      <c:pt idx="0">
                        <c:v>June (thru 6/25)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'DAshboard (2)'!$A$3:$A$8</c15:sqref>
                        </c15:formulaRef>
                      </c:ext>
                    </c:extLst>
                    <c:strCache>
                      <c:ptCount val="1"/>
                      <c:pt idx="0">
                        <c:v>Hours</c:v>
                      </c:pt>
                    </c:strCache>
                  </c:strRef>
                </c:cat>
                <c:val>
                  <c:numRef>
                    <c:extLst>
                      <c:ext uri="{02D57815-91ED-43cb-92C2-25804820EDAC}">
                        <c15:formulaRef>
                          <c15:sqref>'DAshboard (2)'!$D$3:$D$8</c15:sqref>
                        </c15:formulaRef>
                      </c:ext>
                    </c:extLst>
                    <c:numCache>
                      <c:formatCode>General</c:formatCode>
                      <c:ptCount val="1"/>
                      <c:pt idx="0">
                        <c:v>74.2</c:v>
                      </c:pt>
                    </c:numCache>
                  </c:numRef>
                </c:val>
                <c:extLst>
                  <c:ext xmlns:c16="http://schemas.microsoft.com/office/drawing/2014/chart" uri="{C3380CC4-5D6E-409C-BE32-E72D297353CC}">
                    <c16:uniqueId val="{00000002-5DDA-4353-83D6-86031C350C5C}"/>
                  </c:ext>
                </c:extLst>
              </c15:ser>
            </c15:filteredBarSeries>
          </c:ext>
        </c:extLst>
      </c:barChart>
      <c:catAx>
        <c:axId val="1965467839"/>
        <c:scaling>
          <c:orientation val="minMax"/>
        </c:scaling>
        <c:delete val="1"/>
        <c:axPos val="b"/>
        <c:numFmt formatCode="General" sourceLinked="1"/>
        <c:majorTickMark val="none"/>
        <c:minorTickMark val="none"/>
        <c:tickLblPos val="nextTo"/>
        <c:crossAx val="1675594175"/>
        <c:crosses val="autoZero"/>
        <c:auto val="1"/>
        <c:lblAlgn val="ctr"/>
        <c:lblOffset val="100"/>
        <c:noMultiLvlLbl val="0"/>
      </c:catAx>
      <c:valAx>
        <c:axId val="1675594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5467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Unique Patients Having Telehealth Encounter </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564657608877046E-2"/>
          <c:y val="0.10978535778453191"/>
          <c:w val="0.93243534239112291"/>
          <c:h val="0.7841249409267429"/>
        </c:manualLayout>
      </c:layout>
      <c:barChart>
        <c:barDir val="col"/>
        <c:grouping val="clustered"/>
        <c:varyColors val="0"/>
        <c:ser>
          <c:idx val="0"/>
          <c:order val="0"/>
          <c:tx>
            <c:strRef>
              <c:f>'DAshboard (2)'!$B$2</c:f>
              <c:strCache>
                <c:ptCount val="1"/>
                <c:pt idx="0">
                  <c:v>April</c:v>
                </c:pt>
              </c:strCache>
            </c:strRef>
          </c:tx>
          <c:spPr>
            <a:solidFill>
              <a:srgbClr val="084561"/>
            </a:solidFill>
            <a:ln>
              <a:noFill/>
            </a:ln>
            <a:effectLst/>
          </c:spPr>
          <c:invertIfNegative val="0"/>
          <c:dLbls>
            <c:dLbl>
              <c:idx val="0"/>
              <c:layout>
                <c:manualLayout>
                  <c:x val="0"/>
                  <c:y val="-1.8251929806239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2-4467-81D1-277C8F553B3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(2)'!$A$3:$A$8</c:f>
              <c:strCache>
                <c:ptCount val="1"/>
                <c:pt idx="0">
                  <c:v>Unique Patients</c:v>
                </c:pt>
              </c:strCache>
            </c:strRef>
          </c:cat>
          <c:val>
            <c:numRef>
              <c:f>'DAshboard (2)'!$B$3:$B$8</c:f>
              <c:numCache>
                <c:formatCode>General</c:formatCode>
                <c:ptCount val="1"/>
                <c:pt idx="0">
                  <c:v>456</c:v>
                </c:pt>
              </c:numCache>
            </c:numRef>
          </c:val>
          <c:extLst>
            <c:ext xmlns:c16="http://schemas.microsoft.com/office/drawing/2014/chart" uri="{C3380CC4-5D6E-409C-BE32-E72D297353CC}">
              <c16:uniqueId val="{00000000-9169-4840-B124-6699102C1295}"/>
            </c:ext>
          </c:extLst>
        </c:ser>
        <c:ser>
          <c:idx val="1"/>
          <c:order val="1"/>
          <c:tx>
            <c:strRef>
              <c:f>'DAshboard (2)'!$C$2</c:f>
              <c:strCache>
                <c:ptCount val="1"/>
                <c:pt idx="0">
                  <c:v>May</c:v>
                </c:pt>
              </c:strCache>
            </c:strRef>
          </c:tx>
          <c:spPr>
            <a:solidFill>
              <a:srgbClr val="98C4D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(2)'!$A$3:$A$8</c:f>
              <c:strCache>
                <c:ptCount val="1"/>
                <c:pt idx="0">
                  <c:v>Unique Patients</c:v>
                </c:pt>
              </c:strCache>
            </c:strRef>
          </c:cat>
          <c:val>
            <c:numRef>
              <c:f>'DAshboard (2)'!$C$3:$C$8</c:f>
              <c:numCache>
                <c:formatCode>General</c:formatCode>
                <c:ptCount val="1"/>
                <c:pt idx="0">
                  <c:v>532</c:v>
                </c:pt>
              </c:numCache>
            </c:numRef>
          </c:val>
          <c:extLst>
            <c:ext xmlns:c16="http://schemas.microsoft.com/office/drawing/2014/chart" uri="{C3380CC4-5D6E-409C-BE32-E72D297353CC}">
              <c16:uniqueId val="{00000001-9169-4840-B124-6699102C1295}"/>
            </c:ext>
          </c:extLst>
        </c:ser>
        <c:dLbls>
          <c:showLegendKey val="0"/>
          <c:showVal val="0"/>
          <c:showCatName val="0"/>
          <c:showSerName val="0"/>
          <c:showPercent val="0"/>
          <c:showBubbleSize val="0"/>
        </c:dLbls>
        <c:gapWidth val="219"/>
        <c:overlap val="-27"/>
        <c:axId val="1965467839"/>
        <c:axId val="1675594175"/>
        <c:extLst>
          <c:ext xmlns:c15="http://schemas.microsoft.com/office/drawing/2012/chart" uri="{02D57815-91ED-43cb-92C2-25804820EDAC}">
            <c15:filteredBarSeries>
              <c15:ser>
                <c:idx val="2"/>
                <c:order val="2"/>
                <c:tx>
                  <c:strRef>
                    <c:extLst>
                      <c:ext uri="{02D57815-91ED-43cb-92C2-25804820EDAC}">
                        <c15:formulaRef>
                          <c15:sqref>'DAshboard (2)'!$D$2</c15:sqref>
                        </c15:formulaRef>
                      </c:ext>
                    </c:extLst>
                    <c:strCache>
                      <c:ptCount val="1"/>
                      <c:pt idx="0">
                        <c:v>June (thru 6/25)</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'DAshboard (2)'!$A$3:$A$8</c15:sqref>
                        </c15:formulaRef>
                      </c:ext>
                    </c:extLst>
                    <c:strCache>
                      <c:ptCount val="1"/>
                      <c:pt idx="0">
                        <c:v>Unique Patients</c:v>
                      </c:pt>
                    </c:strCache>
                  </c:strRef>
                </c:cat>
                <c:val>
                  <c:numRef>
                    <c:extLst>
                      <c:ext uri="{02D57815-91ED-43cb-92C2-25804820EDAC}">
                        <c15:formulaRef>
                          <c15:sqref>'DAshboard (2)'!$D$3:$D$8</c15:sqref>
                        </c15:formulaRef>
                      </c:ext>
                    </c:extLst>
                    <c:numCache>
                      <c:formatCode>General</c:formatCode>
                      <c:ptCount val="1"/>
                      <c:pt idx="0">
                        <c:v>391</c:v>
                      </c:pt>
                    </c:numCache>
                  </c:numRef>
                </c:val>
                <c:extLst>
                  <c:ext xmlns:c16="http://schemas.microsoft.com/office/drawing/2014/chart" uri="{C3380CC4-5D6E-409C-BE32-E72D297353CC}">
                    <c16:uniqueId val="{00000002-9169-4840-B124-6699102C1295}"/>
                  </c:ext>
                </c:extLst>
              </c15:ser>
            </c15:filteredBarSeries>
          </c:ext>
        </c:extLst>
      </c:barChart>
      <c:catAx>
        <c:axId val="1965467839"/>
        <c:scaling>
          <c:orientation val="minMax"/>
        </c:scaling>
        <c:delete val="1"/>
        <c:axPos val="b"/>
        <c:numFmt formatCode="General" sourceLinked="1"/>
        <c:majorTickMark val="none"/>
        <c:minorTickMark val="none"/>
        <c:tickLblPos val="nextTo"/>
        <c:crossAx val="1675594175"/>
        <c:crosses val="autoZero"/>
        <c:auto val="1"/>
        <c:lblAlgn val="ctr"/>
        <c:lblOffset val="100"/>
        <c:noMultiLvlLbl val="0"/>
      </c:catAx>
      <c:valAx>
        <c:axId val="16755941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54678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Billable</a:t>
            </a:r>
            <a:r>
              <a:rPr lang="en-US" baseline="0" dirty="0"/>
              <a:t> Telehealth Encounters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4"/>
          <c:tx>
            <c:strRef>
              <c:f>'DAshboard (2)'!$A$7</c:f>
              <c:strCache>
                <c:ptCount val="1"/>
                <c:pt idx="0">
                  <c:v>Billable Calls</c:v>
                </c:pt>
              </c:strCache>
            </c:strRef>
          </c:tx>
          <c:spPr>
            <a:solidFill>
              <a:schemeClr val="accent5"/>
            </a:solidFill>
            <a:ln>
              <a:noFill/>
            </a:ln>
            <a:effectLst/>
          </c:spPr>
          <c:invertIfNegative val="0"/>
          <c:dPt>
            <c:idx val="0"/>
            <c:invertIfNegative val="0"/>
            <c:bubble3D val="0"/>
            <c:spPr>
              <a:solidFill>
                <a:srgbClr val="084561"/>
              </a:solidFill>
              <a:ln>
                <a:noFill/>
              </a:ln>
              <a:effectLst/>
            </c:spPr>
            <c:extLst>
              <c:ext xmlns:c16="http://schemas.microsoft.com/office/drawing/2014/chart" uri="{C3380CC4-5D6E-409C-BE32-E72D297353CC}">
                <c16:uniqueId val="{00000000-23E7-4410-85D3-F153B8C23B01}"/>
              </c:ext>
            </c:extLst>
          </c:dPt>
          <c:dPt>
            <c:idx val="1"/>
            <c:invertIfNegative val="0"/>
            <c:bubble3D val="0"/>
            <c:spPr>
              <a:solidFill>
                <a:srgbClr val="98C4D0"/>
              </a:solidFill>
              <a:ln>
                <a:noFill/>
              </a:ln>
              <a:effectLst/>
            </c:spPr>
            <c:extLst>
              <c:ext xmlns:c16="http://schemas.microsoft.com/office/drawing/2014/chart" uri="{C3380CC4-5D6E-409C-BE32-E72D297353CC}">
                <c16:uniqueId val="{00000001-23E7-4410-85D3-F153B8C23B01}"/>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 (2)'!$B$2:$C$2</c:f>
              <c:strCache>
                <c:ptCount val="2"/>
                <c:pt idx="0">
                  <c:v>April</c:v>
                </c:pt>
                <c:pt idx="1">
                  <c:v>May</c:v>
                </c:pt>
              </c:strCache>
            </c:strRef>
          </c:cat>
          <c:val>
            <c:numRef>
              <c:f>'DAshboard (2)'!$B$7:$C$7</c:f>
              <c:numCache>
                <c:formatCode>General</c:formatCode>
                <c:ptCount val="2"/>
                <c:pt idx="0">
                  <c:v>337</c:v>
                </c:pt>
                <c:pt idx="1">
                  <c:v>443</c:v>
                </c:pt>
              </c:numCache>
            </c:numRef>
          </c:val>
          <c:extLst>
            <c:ext xmlns:c16="http://schemas.microsoft.com/office/drawing/2014/chart" uri="{C3380CC4-5D6E-409C-BE32-E72D297353CC}">
              <c16:uniqueId val="{00000000-C01B-4C85-8824-2ABE73F68CEA}"/>
            </c:ext>
          </c:extLst>
        </c:ser>
        <c:dLbls>
          <c:showLegendKey val="0"/>
          <c:showVal val="0"/>
          <c:showCatName val="0"/>
          <c:showSerName val="0"/>
          <c:showPercent val="0"/>
          <c:showBubbleSize val="0"/>
        </c:dLbls>
        <c:gapWidth val="150"/>
        <c:axId val="1977720063"/>
        <c:axId val="488051391"/>
        <c:extLst>
          <c:ext xmlns:c15="http://schemas.microsoft.com/office/drawing/2012/chart" uri="{02D57815-91ED-43cb-92C2-25804820EDAC}">
            <c15:filteredBarSeries>
              <c15:ser>
                <c:idx val="0"/>
                <c:order val="0"/>
                <c:tx>
                  <c:strRef>
                    <c:extLst>
                      <c:ext uri="{02D57815-91ED-43cb-92C2-25804820EDAC}">
                        <c15:formulaRef>
                          <c15:sqref>'DAshboard (2)'!$A$3</c15:sqref>
                        </c15:formulaRef>
                      </c:ext>
                    </c:extLst>
                    <c:strCache>
                      <c:ptCount val="1"/>
                      <c:pt idx="0">
                        <c:v>Completed Calls</c:v>
                      </c:pt>
                    </c:strCache>
                  </c:strRef>
                </c:tx>
                <c:spPr>
                  <a:solidFill>
                    <a:schemeClr val="accent1"/>
                  </a:solidFill>
                  <a:ln>
                    <a:solidFill>
                      <a:schemeClr val="accent6"/>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'DAshboard (2)'!$B$2:$C$2</c15:sqref>
                        </c15:formulaRef>
                      </c:ext>
                    </c:extLst>
                    <c:strCache>
                      <c:ptCount val="2"/>
                      <c:pt idx="0">
                        <c:v>April</c:v>
                      </c:pt>
                      <c:pt idx="1">
                        <c:v>May</c:v>
                      </c:pt>
                    </c:strCache>
                  </c:strRef>
                </c:cat>
                <c:val>
                  <c:numRef>
                    <c:extLst>
                      <c:ext uri="{02D57815-91ED-43cb-92C2-25804820EDAC}">
                        <c15:formulaRef>
                          <c15:sqref>'DAshboard (2)'!$B$3:$C$3</c15:sqref>
                        </c15:formulaRef>
                      </c:ext>
                    </c:extLst>
                    <c:numCache>
                      <c:formatCode>General</c:formatCode>
                      <c:ptCount val="2"/>
                      <c:pt idx="0">
                        <c:v>1073</c:v>
                      </c:pt>
                      <c:pt idx="1">
                        <c:v>981</c:v>
                      </c:pt>
                    </c:numCache>
                  </c:numRef>
                </c:val>
                <c:extLst>
                  <c:ext xmlns:c16="http://schemas.microsoft.com/office/drawing/2014/chart" uri="{C3380CC4-5D6E-409C-BE32-E72D297353CC}">
                    <c16:uniqueId val="{00000001-C01B-4C85-8824-2ABE73F68CEA}"/>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'DAshboard (2)'!$A$4</c15:sqref>
                        </c15:formulaRef>
                      </c:ext>
                    </c:extLst>
                    <c:strCache>
                      <c:ptCount val="1"/>
                      <c:pt idx="0">
                        <c:v>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'DAshboard (2)'!$B$2:$C$2</c15:sqref>
                        </c15:formulaRef>
                      </c:ext>
                    </c:extLst>
                    <c:strCache>
                      <c:ptCount val="2"/>
                      <c:pt idx="0">
                        <c:v>April</c:v>
                      </c:pt>
                      <c:pt idx="1">
                        <c:v>May</c:v>
                      </c:pt>
                    </c:strCache>
                  </c:strRef>
                </c:cat>
                <c:val>
                  <c:numRef>
                    <c:extLst xmlns:c15="http://schemas.microsoft.com/office/drawing/2012/chart">
                      <c:ext xmlns:c15="http://schemas.microsoft.com/office/drawing/2012/chart" uri="{02D57815-91ED-43cb-92C2-25804820EDAC}">
                        <c15:formulaRef>
                          <c15:sqref>'DAshboard (2)'!$B$4:$C$4</c15:sqref>
                        </c15:formulaRef>
                      </c:ext>
                    </c:extLst>
                    <c:numCache>
                      <c:formatCode>General</c:formatCode>
                      <c:ptCount val="2"/>
                      <c:pt idx="0">
                        <c:v>5768</c:v>
                      </c:pt>
                      <c:pt idx="1">
                        <c:v>6269</c:v>
                      </c:pt>
                    </c:numCache>
                  </c:numRef>
                </c:val>
                <c:extLst xmlns:c15="http://schemas.microsoft.com/office/drawing/2012/chart">
                  <c:ext xmlns:c16="http://schemas.microsoft.com/office/drawing/2014/chart" uri="{C3380CC4-5D6E-409C-BE32-E72D297353CC}">
                    <c16:uniqueId val="{00000002-C01B-4C85-8824-2ABE73F68CEA}"/>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'DAshboard (2)'!$A$5</c15:sqref>
                        </c15:formulaRef>
                      </c:ext>
                    </c:extLst>
                    <c:strCache>
                      <c:ptCount val="1"/>
                      <c:pt idx="0">
                        <c:v>Hours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'DAshboard (2)'!$B$2:$C$2</c15:sqref>
                        </c15:formulaRef>
                      </c:ext>
                    </c:extLst>
                    <c:strCache>
                      <c:ptCount val="2"/>
                      <c:pt idx="0">
                        <c:v>April</c:v>
                      </c:pt>
                      <c:pt idx="1">
                        <c:v>May</c:v>
                      </c:pt>
                    </c:strCache>
                  </c:strRef>
                </c:cat>
                <c:val>
                  <c:numRef>
                    <c:extLst xmlns:c15="http://schemas.microsoft.com/office/drawing/2012/chart">
                      <c:ext xmlns:c15="http://schemas.microsoft.com/office/drawing/2012/chart" uri="{02D57815-91ED-43cb-92C2-25804820EDAC}">
                        <c15:formulaRef>
                          <c15:sqref>'DAshboard (2)'!$B$5:$C$5</c15:sqref>
                        </c15:formulaRef>
                      </c:ext>
                    </c:extLst>
                    <c:numCache>
                      <c:formatCode>0</c:formatCode>
                      <c:ptCount val="2"/>
                      <c:pt idx="0">
                        <c:v>96.13333333333334</c:v>
                      </c:pt>
                      <c:pt idx="1">
                        <c:v>104.48333333333333</c:v>
                      </c:pt>
                    </c:numCache>
                  </c:numRef>
                </c:val>
                <c:extLst xmlns:c15="http://schemas.microsoft.com/office/drawing/2012/chart">
                  <c:ext xmlns:c16="http://schemas.microsoft.com/office/drawing/2014/chart" uri="{C3380CC4-5D6E-409C-BE32-E72D297353CC}">
                    <c16:uniqueId val="{00000003-C01B-4C85-8824-2ABE73F68CE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'DAshboard (2)'!$A$6</c15:sqref>
                        </c15:formulaRef>
                      </c:ext>
                    </c:extLst>
                    <c:strCache>
                      <c:ptCount val="1"/>
                      <c:pt idx="0">
                        <c:v>Unique Patients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'DAshboard (2)'!$B$2:$C$2</c15:sqref>
                        </c15:formulaRef>
                      </c:ext>
                    </c:extLst>
                    <c:strCache>
                      <c:ptCount val="2"/>
                      <c:pt idx="0">
                        <c:v>April</c:v>
                      </c:pt>
                      <c:pt idx="1">
                        <c:v>May</c:v>
                      </c:pt>
                    </c:strCache>
                  </c:strRef>
                </c:cat>
                <c:val>
                  <c:numRef>
                    <c:extLst xmlns:c15="http://schemas.microsoft.com/office/drawing/2012/chart">
                      <c:ext xmlns:c15="http://schemas.microsoft.com/office/drawing/2012/chart" uri="{02D57815-91ED-43cb-92C2-25804820EDAC}">
                        <c15:formulaRef>
                          <c15:sqref>'DAshboard (2)'!$B$6:$C$6</c15:sqref>
                        </c15:formulaRef>
                      </c:ext>
                    </c:extLst>
                    <c:numCache>
                      <c:formatCode>General</c:formatCode>
                      <c:ptCount val="2"/>
                      <c:pt idx="0">
                        <c:v>456</c:v>
                      </c:pt>
                      <c:pt idx="1">
                        <c:v>532</c:v>
                      </c:pt>
                    </c:numCache>
                  </c:numRef>
                </c:val>
                <c:extLst xmlns:c15="http://schemas.microsoft.com/office/drawing/2012/chart">
                  <c:ext xmlns:c16="http://schemas.microsoft.com/office/drawing/2014/chart" uri="{C3380CC4-5D6E-409C-BE32-E72D297353CC}">
                    <c16:uniqueId val="{00000004-C01B-4C85-8824-2ABE73F68CEA}"/>
                  </c:ext>
                </c:extLst>
              </c15:ser>
            </c15:filteredBarSeries>
          </c:ext>
        </c:extLst>
      </c:barChart>
      <c:catAx>
        <c:axId val="1977720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051391"/>
        <c:crosses val="autoZero"/>
        <c:auto val="1"/>
        <c:lblAlgn val="ctr"/>
        <c:lblOffset val="100"/>
        <c:noMultiLvlLbl val="0"/>
      </c:catAx>
      <c:valAx>
        <c:axId val="488051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77720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baseline="0" dirty="0">
                <a:solidFill>
                  <a:srgbClr val="084561"/>
                </a:solidFill>
              </a:rPr>
              <a:t>Symptomatic for COVID-19</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chemeClr val="tx1">
                    <a:lumMod val="65000"/>
                    <a:lumOff val="35000"/>
                  </a:schemeClr>
                </a:solidFill>
              </a:rPr>
              <a:t>14% of Patients Symptomatic</a:t>
            </a:r>
            <a:r>
              <a:rPr lang="en-US" baseline="0" dirty="0">
                <a:solidFill>
                  <a:schemeClr val="tx1">
                    <a:lumMod val="65000"/>
                    <a:lumOff val="35000"/>
                  </a:schemeClr>
                </a:solidFill>
              </a:rPr>
              <a:t> for COVID-19</a:t>
            </a:r>
            <a:endParaRPr lang="en-US" dirty="0">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'DAshboard (2)'!$Y$6</c:f>
              <c:strCache>
                <c:ptCount val="1"/>
                <c:pt idx="0">
                  <c:v>Symptomatic Alerts</c:v>
                </c:pt>
              </c:strCache>
            </c:strRef>
          </c:tx>
          <c:spPr>
            <a:solidFill>
              <a:srgbClr val="98C4D0"/>
            </a:solidFill>
          </c:spPr>
          <c:explosion val="17"/>
          <c:dPt>
            <c:idx val="0"/>
            <c:bubble3D val="0"/>
            <c:explosion val="6"/>
            <c:spPr>
              <a:solidFill>
                <a:srgbClr val="084561"/>
              </a:solidFill>
              <a:ln>
                <a:noFill/>
              </a:ln>
              <a:effectLst/>
            </c:spPr>
            <c:extLst>
              <c:ext xmlns:c16="http://schemas.microsoft.com/office/drawing/2014/chart" uri="{C3380CC4-5D6E-409C-BE32-E72D297353CC}">
                <c16:uniqueId val="{00000001-86B2-4B49-B5FF-58A08D2E5435}"/>
              </c:ext>
            </c:extLst>
          </c:dPt>
          <c:dPt>
            <c:idx val="1"/>
            <c:bubble3D val="0"/>
            <c:explosion val="0"/>
            <c:spPr>
              <a:solidFill>
                <a:srgbClr val="98C4D0"/>
              </a:solidFill>
              <a:ln>
                <a:noFill/>
              </a:ln>
              <a:effectLst/>
            </c:spPr>
            <c:extLst>
              <c:ext xmlns:c16="http://schemas.microsoft.com/office/drawing/2014/chart" uri="{C3380CC4-5D6E-409C-BE32-E72D297353CC}">
                <c16:uniqueId val="{00000003-86B2-4B49-B5FF-58A08D2E5435}"/>
              </c:ext>
            </c:extLst>
          </c:dPt>
          <c:dLbls>
            <c:dLbl>
              <c:idx val="0"/>
              <c:layout>
                <c:manualLayout>
                  <c:x val="1.5418750279667714E-2"/>
                  <c:y val="1.39301236542794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6B2-4B49-B5FF-58A08D2E5435}"/>
                </c:ext>
              </c:extLst>
            </c:dLbl>
            <c:dLbl>
              <c:idx val="1"/>
              <c:layout>
                <c:manualLayout>
                  <c:x val="-3.5599240485596158E-2"/>
                  <c:y val="-3.2207784074080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6B2-4B49-B5FF-58A08D2E543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'DAshboard (2)'!$Y$7:$Y$8</c:f>
              <c:numCache>
                <c:formatCode>0%</c:formatCode>
                <c:ptCount val="2"/>
                <c:pt idx="0">
                  <c:v>0.14000000000000001</c:v>
                </c:pt>
                <c:pt idx="1">
                  <c:v>0.86</c:v>
                </c:pt>
              </c:numCache>
            </c:numRef>
          </c:val>
          <c:extLst>
            <c:ext xmlns:c16="http://schemas.microsoft.com/office/drawing/2014/chart" uri="{C3380CC4-5D6E-409C-BE32-E72D297353CC}">
              <c16:uniqueId val="{00000004-86B2-4B49-B5FF-58A08D2E54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82</a:t>
            </a:r>
            <a:r>
              <a:rPr lang="en-US" baseline="0" dirty="0"/>
              <a:t> </a:t>
            </a:r>
            <a:r>
              <a:rPr lang="en-US" dirty="0"/>
              <a:t>% Patient Satisfaction for Program</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solidFill>
              <a:srgbClr val="084561"/>
            </a:solidFill>
          </c:spPr>
          <c:dPt>
            <c:idx val="0"/>
            <c:bubble3D val="0"/>
            <c:explosion val="5"/>
            <c:spPr>
              <a:solidFill>
                <a:srgbClr val="084561"/>
              </a:solidFill>
              <a:ln w="19050">
                <a:solidFill>
                  <a:schemeClr val="lt1"/>
                </a:solidFill>
              </a:ln>
              <a:effectLst/>
            </c:spPr>
            <c:extLst>
              <c:ext xmlns:c16="http://schemas.microsoft.com/office/drawing/2014/chart" uri="{C3380CC4-5D6E-409C-BE32-E72D297353CC}">
                <c16:uniqueId val="{00000001-5F56-4858-AC6D-8729C311EA60}"/>
              </c:ext>
            </c:extLst>
          </c:dPt>
          <c:dPt>
            <c:idx val="1"/>
            <c:bubble3D val="0"/>
            <c:spPr>
              <a:solidFill>
                <a:srgbClr val="98C4D0"/>
              </a:solidFill>
              <a:ln w="19050">
                <a:solidFill>
                  <a:schemeClr val="lt1"/>
                </a:solidFill>
              </a:ln>
              <a:effectLst/>
            </c:spPr>
            <c:extLst>
              <c:ext xmlns:c16="http://schemas.microsoft.com/office/drawing/2014/chart" uri="{C3380CC4-5D6E-409C-BE32-E72D297353CC}">
                <c16:uniqueId val="{00000003-5F56-4858-AC6D-8729C311EA60}"/>
              </c:ext>
            </c:extLst>
          </c:dPt>
          <c:dLbls>
            <c:dLbl>
              <c:idx val="0"/>
              <c:tx>
                <c:rich>
                  <a:bodyPr/>
                  <a:lstStyle/>
                  <a:p>
                    <a:fld id="{D15DAF66-35A6-47AB-9C99-C22FE361C9F7}" type="VALUE">
                      <a:rPr lang="en-US" sz="1200" b="1">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56-4858-AC6D-8729C311EA6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'DAshboard (2)'!$AB$7:$AB$8</c:f>
              <c:strCache>
                <c:ptCount val="2"/>
                <c:pt idx="0">
                  <c:v>Satisfied</c:v>
                </c:pt>
                <c:pt idx="1">
                  <c:v>Not Satisfied</c:v>
                </c:pt>
              </c:strCache>
            </c:strRef>
          </c:cat>
          <c:val>
            <c:numRef>
              <c:f>'DAshboard (2)'!$AC$7:$AC$8</c:f>
              <c:numCache>
                <c:formatCode>0%</c:formatCode>
                <c:ptCount val="2"/>
                <c:pt idx="0">
                  <c:v>0.82</c:v>
                </c:pt>
                <c:pt idx="1">
                  <c:v>0.18</c:v>
                </c:pt>
              </c:numCache>
            </c:numRef>
          </c:val>
          <c:extLst>
            <c:ext xmlns:c16="http://schemas.microsoft.com/office/drawing/2014/chart" uri="{C3380CC4-5D6E-409C-BE32-E72D297353CC}">
              <c16:uniqueId val="{00000004-5F56-4858-AC6D-8729C311EA6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0E1E4DA-481F-485F-A714-CD90E01B0F9D}" type="datetimeFigureOut">
              <a:rPr lang="en-US" smtClean="0"/>
              <a:t>10/7/2020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2464C74-A03C-4AAE-944E-62D0C4FAC1D1}" type="slidenum">
              <a:rPr lang="en-US" smtClean="0"/>
              <a:t>‹#›</a:t>
            </a:fld>
            <a:endParaRPr lang="en-US" dirty="0"/>
          </a:p>
        </p:txBody>
      </p:sp>
    </p:spTree>
    <p:extLst>
      <p:ext uri="{BB962C8B-B14F-4D97-AF65-F5344CB8AC3E}">
        <p14:creationId xmlns:p14="http://schemas.microsoft.com/office/powerpoint/2010/main" val="340380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telehealth is the same. Understand the differences and how they support the care you are trying to provide. For example, online conferencing will only allow you to provide a replacement for in-person visits. Not additive value or revenue</a:t>
            </a:r>
          </a:p>
        </p:txBody>
      </p:sp>
      <p:sp>
        <p:nvSpPr>
          <p:cNvPr id="4" name="Slide Number Placeholder 3"/>
          <p:cNvSpPr>
            <a:spLocks noGrp="1"/>
          </p:cNvSpPr>
          <p:nvPr>
            <p:ph type="sldNum" sz="quarter" idx="5"/>
          </p:nvPr>
        </p:nvSpPr>
        <p:spPr/>
        <p:txBody>
          <a:bodyPr/>
          <a:lstStyle/>
          <a:p>
            <a:fld id="{A2464C74-A03C-4AAE-944E-62D0C4FAC1D1}" type="slidenum">
              <a:rPr lang="en-US" smtClean="0"/>
              <a:t>12</a:t>
            </a:fld>
            <a:endParaRPr lang="en-US" dirty="0"/>
          </a:p>
        </p:txBody>
      </p:sp>
    </p:spTree>
    <p:extLst>
      <p:ext uri="{BB962C8B-B14F-4D97-AF65-F5344CB8AC3E}">
        <p14:creationId xmlns:p14="http://schemas.microsoft.com/office/powerpoint/2010/main" val="3600526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Saw a shift as staff and patients became accustomed to using telehealth. Productivity increased and staff used telehealth as part of their normal care program. </a:t>
            </a:r>
          </a:p>
        </p:txBody>
      </p:sp>
      <p:sp>
        <p:nvSpPr>
          <p:cNvPr id="4" name="Slide Number Placeholder 3"/>
          <p:cNvSpPr>
            <a:spLocks noGrp="1"/>
          </p:cNvSpPr>
          <p:nvPr>
            <p:ph type="sldNum" sz="quarter" idx="5"/>
          </p:nvPr>
        </p:nvSpPr>
        <p:spPr/>
        <p:txBody>
          <a:bodyPr/>
          <a:lstStyle/>
          <a:p>
            <a:fld id="{A2464C74-A03C-4AAE-944E-62D0C4FAC1D1}" type="slidenum">
              <a:rPr lang="en-US" smtClean="0"/>
              <a:t>15</a:t>
            </a:fld>
            <a:endParaRPr lang="en-US" dirty="0"/>
          </a:p>
        </p:txBody>
      </p:sp>
    </p:spTree>
    <p:extLst>
      <p:ext uri="{BB962C8B-B14F-4D97-AF65-F5344CB8AC3E}">
        <p14:creationId xmlns:p14="http://schemas.microsoft.com/office/powerpoint/2010/main" val="220601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Huge demand for initial COVID-19 information in April</a:t>
            </a:r>
          </a:p>
          <a:p>
            <a:endParaRPr lang="en-US" dirty="0"/>
          </a:p>
        </p:txBody>
      </p:sp>
      <p:sp>
        <p:nvSpPr>
          <p:cNvPr id="4" name="Slide Number Placeholder 3"/>
          <p:cNvSpPr>
            <a:spLocks noGrp="1"/>
          </p:cNvSpPr>
          <p:nvPr>
            <p:ph type="sldNum" sz="quarter" idx="5"/>
          </p:nvPr>
        </p:nvSpPr>
        <p:spPr/>
        <p:txBody>
          <a:bodyPr/>
          <a:lstStyle/>
          <a:p>
            <a:fld id="{A2464C74-A03C-4AAE-944E-62D0C4FAC1D1}" type="slidenum">
              <a:rPr lang="en-US" smtClean="0"/>
              <a:t>16</a:t>
            </a:fld>
            <a:endParaRPr lang="en-US" dirty="0"/>
          </a:p>
        </p:txBody>
      </p:sp>
    </p:spTree>
    <p:extLst>
      <p:ext uri="{BB962C8B-B14F-4D97-AF65-F5344CB8AC3E}">
        <p14:creationId xmlns:p14="http://schemas.microsoft.com/office/powerpoint/2010/main" val="38964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Staff adjusted to telehealth as part of care program</a:t>
            </a:r>
          </a:p>
          <a:p>
            <a:endParaRPr lang="en-US" dirty="0"/>
          </a:p>
        </p:txBody>
      </p:sp>
      <p:sp>
        <p:nvSpPr>
          <p:cNvPr id="4" name="Slide Number Placeholder 3"/>
          <p:cNvSpPr>
            <a:spLocks noGrp="1"/>
          </p:cNvSpPr>
          <p:nvPr>
            <p:ph type="sldNum" sz="quarter" idx="5"/>
          </p:nvPr>
        </p:nvSpPr>
        <p:spPr/>
        <p:txBody>
          <a:bodyPr/>
          <a:lstStyle/>
          <a:p>
            <a:fld id="{A2464C74-A03C-4AAE-944E-62D0C4FAC1D1}" type="slidenum">
              <a:rPr lang="en-US" smtClean="0"/>
              <a:t>17</a:t>
            </a:fld>
            <a:endParaRPr lang="en-US" dirty="0"/>
          </a:p>
        </p:txBody>
      </p:sp>
    </p:spTree>
    <p:extLst>
      <p:ext uri="{BB962C8B-B14F-4D97-AF65-F5344CB8AC3E}">
        <p14:creationId xmlns:p14="http://schemas.microsoft.com/office/powerpoint/2010/main" val="132688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Ease of use and workflow adjustment increase productivity and efficiently of using telehealth reaching more patients in their panel.</a:t>
            </a:r>
          </a:p>
          <a:p>
            <a:endParaRPr lang="en-US" dirty="0"/>
          </a:p>
        </p:txBody>
      </p:sp>
      <p:sp>
        <p:nvSpPr>
          <p:cNvPr id="4" name="Slide Number Placeholder 3"/>
          <p:cNvSpPr>
            <a:spLocks noGrp="1"/>
          </p:cNvSpPr>
          <p:nvPr>
            <p:ph type="sldNum" sz="quarter" idx="5"/>
          </p:nvPr>
        </p:nvSpPr>
        <p:spPr/>
        <p:txBody>
          <a:bodyPr/>
          <a:lstStyle/>
          <a:p>
            <a:fld id="{A2464C74-A03C-4AAE-944E-62D0C4FAC1D1}" type="slidenum">
              <a:rPr lang="en-US" smtClean="0"/>
              <a:t>18</a:t>
            </a:fld>
            <a:endParaRPr lang="en-US" dirty="0"/>
          </a:p>
        </p:txBody>
      </p:sp>
    </p:spTree>
    <p:extLst>
      <p:ext uri="{BB962C8B-B14F-4D97-AF65-F5344CB8AC3E}">
        <p14:creationId xmlns:p14="http://schemas.microsoft.com/office/powerpoint/2010/main" val="214049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r>
              <a:rPr lang="en-US" dirty="0"/>
              <a:t>Increase in productivity and patient familiarity with telehealth improved billable encounters</a:t>
            </a:r>
          </a:p>
          <a:p>
            <a:endParaRPr lang="en-US" dirty="0"/>
          </a:p>
        </p:txBody>
      </p:sp>
      <p:sp>
        <p:nvSpPr>
          <p:cNvPr id="4" name="Slide Number Placeholder 3"/>
          <p:cNvSpPr>
            <a:spLocks noGrp="1"/>
          </p:cNvSpPr>
          <p:nvPr>
            <p:ph type="sldNum" sz="quarter" idx="5"/>
          </p:nvPr>
        </p:nvSpPr>
        <p:spPr/>
        <p:txBody>
          <a:bodyPr/>
          <a:lstStyle/>
          <a:p>
            <a:fld id="{A2464C74-A03C-4AAE-944E-62D0C4FAC1D1}" type="slidenum">
              <a:rPr lang="en-US" smtClean="0"/>
              <a:t>19</a:t>
            </a:fld>
            <a:endParaRPr lang="en-US" dirty="0"/>
          </a:p>
        </p:txBody>
      </p:sp>
    </p:spTree>
    <p:extLst>
      <p:ext uri="{BB962C8B-B14F-4D97-AF65-F5344CB8AC3E}">
        <p14:creationId xmlns:p14="http://schemas.microsoft.com/office/powerpoint/2010/main" val="219595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98745-BCDA-4462-A5C6-81F8B576F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A4D1E1-51FA-4F38-825D-47927E9CC5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B576EB-39F3-4B43-A013-8415C21F3ED0}"/>
              </a:ext>
            </a:extLst>
          </p:cNvPr>
          <p:cNvSpPr>
            <a:spLocks noGrp="1"/>
          </p:cNvSpPr>
          <p:nvPr>
            <p:ph type="dt" sz="half" idx="10"/>
          </p:nvPr>
        </p:nvSpPr>
        <p:spPr/>
        <p:txBody>
          <a:bodyPr/>
          <a:lstStyle/>
          <a:p>
            <a:fld id="{201EBEB2-14FF-45B6-8EED-4F8D3B8CD0DE}" type="datetime1">
              <a:rPr lang="en-US" smtClean="0"/>
              <a:t>10/7/2020</a:t>
            </a:fld>
            <a:endParaRPr lang="en-US" dirty="0"/>
          </a:p>
        </p:txBody>
      </p:sp>
      <p:sp>
        <p:nvSpPr>
          <p:cNvPr id="5" name="Footer Placeholder 4">
            <a:extLst>
              <a:ext uri="{FF2B5EF4-FFF2-40B4-BE49-F238E27FC236}">
                <a16:creationId xmlns:a16="http://schemas.microsoft.com/office/drawing/2014/main" id="{549304E1-A3AB-4AF7-8E7F-F79CD7C39F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092A508-2DFE-4943-86F1-CCD68219BBB0}"/>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699904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ADD4-7C91-4B8B-93E5-F0C83B88F4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FD64F6-9652-48BC-A2FA-82168FC974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8D751-17FA-47F4-A7C1-07249FA80E39}"/>
              </a:ext>
            </a:extLst>
          </p:cNvPr>
          <p:cNvSpPr>
            <a:spLocks noGrp="1"/>
          </p:cNvSpPr>
          <p:nvPr>
            <p:ph type="dt" sz="half" idx="10"/>
          </p:nvPr>
        </p:nvSpPr>
        <p:spPr/>
        <p:txBody>
          <a:bodyPr/>
          <a:lstStyle/>
          <a:p>
            <a:fld id="{5AB07449-4D4D-4B21-BBE5-2A611270177D}" type="datetime1">
              <a:rPr lang="en-US" smtClean="0"/>
              <a:t>10/7/2020</a:t>
            </a:fld>
            <a:endParaRPr lang="en-US" dirty="0"/>
          </a:p>
        </p:txBody>
      </p:sp>
      <p:sp>
        <p:nvSpPr>
          <p:cNvPr id="5" name="Footer Placeholder 4">
            <a:extLst>
              <a:ext uri="{FF2B5EF4-FFF2-40B4-BE49-F238E27FC236}">
                <a16:creationId xmlns:a16="http://schemas.microsoft.com/office/drawing/2014/main" id="{1D8A1E48-A347-4ED3-98D1-107018BFFF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4E135F-B720-4F28-B13D-A6A86E2448E0}"/>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1240790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0EB38A-1D44-49BE-AC2C-BA4E4611AC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4605F9-3716-4378-90C7-6184D4C068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65077-E9EE-4291-9638-07C94B7C9454}"/>
              </a:ext>
            </a:extLst>
          </p:cNvPr>
          <p:cNvSpPr>
            <a:spLocks noGrp="1"/>
          </p:cNvSpPr>
          <p:nvPr>
            <p:ph type="dt" sz="half" idx="10"/>
          </p:nvPr>
        </p:nvSpPr>
        <p:spPr/>
        <p:txBody>
          <a:bodyPr/>
          <a:lstStyle/>
          <a:p>
            <a:fld id="{50AC986E-9E53-4202-A07F-7A780BF41255}" type="datetime1">
              <a:rPr lang="en-US" smtClean="0"/>
              <a:t>10/7/2020</a:t>
            </a:fld>
            <a:endParaRPr lang="en-US" dirty="0"/>
          </a:p>
        </p:txBody>
      </p:sp>
      <p:sp>
        <p:nvSpPr>
          <p:cNvPr id="5" name="Footer Placeholder 4">
            <a:extLst>
              <a:ext uri="{FF2B5EF4-FFF2-40B4-BE49-F238E27FC236}">
                <a16:creationId xmlns:a16="http://schemas.microsoft.com/office/drawing/2014/main" id="{79FD23CC-5E81-4B91-9F98-BF0CDD5BC8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FAD8AA-1B65-4FB1-AA80-CFDAAC64975C}"/>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372523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F2F62B8-75E9-418F-9651-90859E6A91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933702" y="2297626"/>
            <a:ext cx="6857999" cy="2262749"/>
          </a:xfrm>
          <a:prstGeom prst="rect">
            <a:avLst/>
          </a:prstGeom>
        </p:spPr>
      </p:pic>
      <p:sp>
        <p:nvSpPr>
          <p:cNvPr id="2" name="Title 1">
            <a:extLst>
              <a:ext uri="{FF2B5EF4-FFF2-40B4-BE49-F238E27FC236}">
                <a16:creationId xmlns:a16="http://schemas.microsoft.com/office/drawing/2014/main" id="{80991F63-8A36-4D78-A576-22874824E9F3}"/>
              </a:ext>
            </a:extLst>
          </p:cNvPr>
          <p:cNvSpPr>
            <a:spLocks noGrp="1"/>
          </p:cNvSpPr>
          <p:nvPr>
            <p:ph type="title"/>
          </p:nvPr>
        </p:nvSpPr>
        <p:spPr>
          <a:xfrm>
            <a:off x="2184400" y="365125"/>
            <a:ext cx="9169400" cy="1325563"/>
          </a:xfrm>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3E4F13BF-6A41-4C2B-8562-35FAEDF0F454}"/>
              </a:ext>
            </a:extLst>
          </p:cNvPr>
          <p:cNvSpPr>
            <a:spLocks noGrp="1"/>
          </p:cNvSpPr>
          <p:nvPr>
            <p:ph idx="1"/>
          </p:nvPr>
        </p:nvSpPr>
        <p:spPr>
          <a:xfrm>
            <a:off x="2184400" y="1825625"/>
            <a:ext cx="9169400" cy="4351338"/>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E15BB5B-7D52-49AF-8C75-B336EA979696}"/>
              </a:ext>
            </a:extLst>
          </p:cNvPr>
          <p:cNvSpPr>
            <a:spLocks noGrp="1"/>
          </p:cNvSpPr>
          <p:nvPr>
            <p:ph type="dt" sz="half" idx="10"/>
          </p:nvPr>
        </p:nvSpPr>
        <p:spPr/>
        <p:txBody>
          <a:bodyPr/>
          <a:lstStyle/>
          <a:p>
            <a:fld id="{EDA16036-D969-4ED7-9729-63B7C1645DC7}" type="datetime1">
              <a:rPr lang="en-US" smtClean="0"/>
              <a:t>10/7/2020</a:t>
            </a:fld>
            <a:endParaRPr lang="en-US" dirty="0"/>
          </a:p>
        </p:txBody>
      </p:sp>
      <p:sp>
        <p:nvSpPr>
          <p:cNvPr id="5" name="Footer Placeholder 4">
            <a:extLst>
              <a:ext uri="{FF2B5EF4-FFF2-40B4-BE49-F238E27FC236}">
                <a16:creationId xmlns:a16="http://schemas.microsoft.com/office/drawing/2014/main" id="{EEFEDC05-845E-4ADA-9DD8-AC749129EE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28AC16-DFD3-4E05-9FDE-95FE3AAB033C}"/>
              </a:ext>
            </a:extLst>
          </p:cNvPr>
          <p:cNvSpPr>
            <a:spLocks noGrp="1"/>
          </p:cNvSpPr>
          <p:nvPr>
            <p:ph type="sldNum" sz="quarter" idx="12"/>
          </p:nvPr>
        </p:nvSpPr>
        <p:spPr/>
        <p:txBody>
          <a:bodyPr/>
          <a:lstStyle/>
          <a:p>
            <a:fld id="{AC0355AA-41FE-4AF1-8264-AEDDD7D0373D}" type="slidenum">
              <a:rPr lang="en-US" smtClean="0"/>
              <a:t>‹#›</a:t>
            </a:fld>
            <a:endParaRPr lang="en-US" dirty="0"/>
          </a:p>
        </p:txBody>
      </p:sp>
      <p:pic>
        <p:nvPicPr>
          <p:cNvPr id="8" name="Picture 7" descr="A picture containing drawing&#10;&#10;Description automatically generated">
            <a:extLst>
              <a:ext uri="{FF2B5EF4-FFF2-40B4-BE49-F238E27FC236}">
                <a16:creationId xmlns:a16="http://schemas.microsoft.com/office/drawing/2014/main" id="{12100786-269C-41B4-A766-794BF99677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547" y="4781603"/>
            <a:ext cx="464744" cy="335904"/>
          </a:xfrm>
          <a:prstGeom prst="rect">
            <a:avLst/>
          </a:prstGeom>
        </p:spPr>
      </p:pic>
      <p:cxnSp>
        <p:nvCxnSpPr>
          <p:cNvPr id="10" name="Straight Connector 9">
            <a:extLst>
              <a:ext uri="{FF2B5EF4-FFF2-40B4-BE49-F238E27FC236}">
                <a16:creationId xmlns:a16="http://schemas.microsoft.com/office/drawing/2014/main" id="{B0C65ECD-7CD9-4D90-820F-6D4D4BE05698}"/>
              </a:ext>
            </a:extLst>
          </p:cNvPr>
          <p:cNvCxnSpPr>
            <a:cxnSpLocks/>
          </p:cNvCxnSpPr>
          <p:nvPr userDrawn="1"/>
        </p:nvCxnSpPr>
        <p:spPr>
          <a:xfrm>
            <a:off x="2184400" y="1706563"/>
            <a:ext cx="9169400" cy="0"/>
          </a:xfrm>
          <a:prstGeom prst="line">
            <a:avLst/>
          </a:prstGeom>
          <a:ln w="22225">
            <a:solidFill>
              <a:srgbClr val="1A8A99"/>
            </a:solidFill>
          </a:ln>
        </p:spPr>
        <p:style>
          <a:lnRef idx="1">
            <a:schemeClr val="accent1"/>
          </a:lnRef>
          <a:fillRef idx="0">
            <a:schemeClr val="accent1"/>
          </a:fillRef>
          <a:effectRef idx="0">
            <a:schemeClr val="accent1"/>
          </a:effectRef>
          <a:fontRef idx="minor">
            <a:schemeClr val="tx1"/>
          </a:fontRef>
        </p:style>
      </p:cxnSp>
      <p:pic>
        <p:nvPicPr>
          <p:cNvPr id="19" name="Picture 18" descr="A picture containing object, clock&#10;&#10;Description automatically generated">
            <a:extLst>
              <a:ext uri="{FF2B5EF4-FFF2-40B4-BE49-F238E27FC236}">
                <a16:creationId xmlns:a16="http://schemas.microsoft.com/office/drawing/2014/main" id="{1D3C81C6-CC89-4CEA-8458-C10BF5FD31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9325" y="5278324"/>
            <a:ext cx="1241188" cy="262918"/>
          </a:xfrm>
          <a:prstGeom prst="rect">
            <a:avLst/>
          </a:prstGeom>
        </p:spPr>
      </p:pic>
    </p:spTree>
    <p:extLst>
      <p:ext uri="{BB962C8B-B14F-4D97-AF65-F5344CB8AC3E}">
        <p14:creationId xmlns:p14="http://schemas.microsoft.com/office/powerpoint/2010/main" val="116368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B679-7B6A-4CE8-91E6-042C31C62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45BC7C-B52B-4B26-8330-A154EF84B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2FC690-A5E9-48F2-83BD-6472B5C15B0B}"/>
              </a:ext>
            </a:extLst>
          </p:cNvPr>
          <p:cNvSpPr>
            <a:spLocks noGrp="1"/>
          </p:cNvSpPr>
          <p:nvPr>
            <p:ph type="dt" sz="half" idx="10"/>
          </p:nvPr>
        </p:nvSpPr>
        <p:spPr/>
        <p:txBody>
          <a:bodyPr/>
          <a:lstStyle/>
          <a:p>
            <a:fld id="{25624E75-C9C6-4E75-AF12-1D909D7976FD}" type="datetime1">
              <a:rPr lang="en-US" smtClean="0"/>
              <a:t>10/7/2020</a:t>
            </a:fld>
            <a:endParaRPr lang="en-US" dirty="0"/>
          </a:p>
        </p:txBody>
      </p:sp>
      <p:sp>
        <p:nvSpPr>
          <p:cNvPr id="5" name="Footer Placeholder 4">
            <a:extLst>
              <a:ext uri="{FF2B5EF4-FFF2-40B4-BE49-F238E27FC236}">
                <a16:creationId xmlns:a16="http://schemas.microsoft.com/office/drawing/2014/main" id="{9CB97816-629D-489D-9740-278F4E4FEE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779300-6466-4703-B37F-9217E9B80E0E}"/>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147621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FA17-638A-46E9-B6A3-9EE76303DE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4C4EB9-D087-408F-82CD-4E5E5E7E5A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ECB14D-D08B-48B5-893C-CCFD16084C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DB7B7C-5D3E-4812-ADC3-C5E8840B542A}"/>
              </a:ext>
            </a:extLst>
          </p:cNvPr>
          <p:cNvSpPr>
            <a:spLocks noGrp="1"/>
          </p:cNvSpPr>
          <p:nvPr>
            <p:ph type="dt" sz="half" idx="10"/>
          </p:nvPr>
        </p:nvSpPr>
        <p:spPr/>
        <p:txBody>
          <a:bodyPr/>
          <a:lstStyle/>
          <a:p>
            <a:fld id="{C8C1AA11-1A98-4F7C-829F-37EB7972F185}" type="datetime1">
              <a:rPr lang="en-US" smtClean="0"/>
              <a:t>10/7/2020</a:t>
            </a:fld>
            <a:endParaRPr lang="en-US" dirty="0"/>
          </a:p>
        </p:txBody>
      </p:sp>
      <p:sp>
        <p:nvSpPr>
          <p:cNvPr id="6" name="Footer Placeholder 5">
            <a:extLst>
              <a:ext uri="{FF2B5EF4-FFF2-40B4-BE49-F238E27FC236}">
                <a16:creationId xmlns:a16="http://schemas.microsoft.com/office/drawing/2014/main" id="{701D97CF-29EC-4022-AFE1-2FC1B4E836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FB20CED-3DB0-440E-B6E5-E098510AE9D6}"/>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228407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14BA-E317-4378-AF71-DBAD3E8E42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6C6EC-F874-40E8-9007-82FA37AE8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F3F891-BA7D-410F-B784-FAFA534510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E1C377-7BD0-4C48-99FC-00291FBC4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CBD81F-C5C6-4AFC-99FA-75716F61F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3FCDF8-1007-44CF-A954-232A0A5C485B}"/>
              </a:ext>
            </a:extLst>
          </p:cNvPr>
          <p:cNvSpPr>
            <a:spLocks noGrp="1"/>
          </p:cNvSpPr>
          <p:nvPr>
            <p:ph type="dt" sz="half" idx="10"/>
          </p:nvPr>
        </p:nvSpPr>
        <p:spPr/>
        <p:txBody>
          <a:bodyPr/>
          <a:lstStyle/>
          <a:p>
            <a:fld id="{84B5AC6D-B049-44EC-BBBC-9BFA82C59C4A}" type="datetime1">
              <a:rPr lang="en-US" smtClean="0"/>
              <a:t>10/7/2020</a:t>
            </a:fld>
            <a:endParaRPr lang="en-US" dirty="0"/>
          </a:p>
        </p:txBody>
      </p:sp>
      <p:sp>
        <p:nvSpPr>
          <p:cNvPr id="8" name="Footer Placeholder 7">
            <a:extLst>
              <a:ext uri="{FF2B5EF4-FFF2-40B4-BE49-F238E27FC236}">
                <a16:creationId xmlns:a16="http://schemas.microsoft.com/office/drawing/2014/main" id="{14F64E91-5052-4358-9F1E-7AB24F40470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DA40CED-D165-4FCD-95EB-A6242D6E831B}"/>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41190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CF62-878E-476F-914B-4762580DA61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CA2A25-F186-4277-9145-6BCDAECB6110}"/>
              </a:ext>
            </a:extLst>
          </p:cNvPr>
          <p:cNvSpPr>
            <a:spLocks noGrp="1"/>
          </p:cNvSpPr>
          <p:nvPr>
            <p:ph type="dt" sz="half" idx="10"/>
          </p:nvPr>
        </p:nvSpPr>
        <p:spPr/>
        <p:txBody>
          <a:bodyPr/>
          <a:lstStyle/>
          <a:p>
            <a:fld id="{463C90DA-B0FA-4D9E-A73F-BC6E1A8785B7}" type="datetime1">
              <a:rPr lang="en-US" smtClean="0"/>
              <a:t>10/7/2020</a:t>
            </a:fld>
            <a:endParaRPr lang="en-US" dirty="0"/>
          </a:p>
        </p:txBody>
      </p:sp>
      <p:sp>
        <p:nvSpPr>
          <p:cNvPr id="4" name="Footer Placeholder 3">
            <a:extLst>
              <a:ext uri="{FF2B5EF4-FFF2-40B4-BE49-F238E27FC236}">
                <a16:creationId xmlns:a16="http://schemas.microsoft.com/office/drawing/2014/main" id="{090726A8-331E-4B3B-BD50-E133B15247F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D69B3C-C77F-4CCA-83C7-F9393A1ED3E6}"/>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273787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2C672D-5FE8-4CB9-B1C4-164F0B64D9E3}"/>
              </a:ext>
            </a:extLst>
          </p:cNvPr>
          <p:cNvSpPr>
            <a:spLocks noGrp="1"/>
          </p:cNvSpPr>
          <p:nvPr>
            <p:ph type="dt" sz="half" idx="10"/>
          </p:nvPr>
        </p:nvSpPr>
        <p:spPr/>
        <p:txBody>
          <a:bodyPr/>
          <a:lstStyle/>
          <a:p>
            <a:fld id="{B0CF9DB8-6BA6-4309-A90E-3CBF2FAC8485}" type="datetime1">
              <a:rPr lang="en-US" smtClean="0"/>
              <a:t>10/7/2020</a:t>
            </a:fld>
            <a:endParaRPr lang="en-US" dirty="0"/>
          </a:p>
        </p:txBody>
      </p:sp>
      <p:sp>
        <p:nvSpPr>
          <p:cNvPr id="3" name="Footer Placeholder 2">
            <a:extLst>
              <a:ext uri="{FF2B5EF4-FFF2-40B4-BE49-F238E27FC236}">
                <a16:creationId xmlns:a16="http://schemas.microsoft.com/office/drawing/2014/main" id="{0A45D62A-8C28-459E-9EB5-5569B455102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214731-DF8F-48F1-90CE-8BAB2C1F9A70}"/>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325389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51B63-77AB-4DB2-BDE0-BD72ED639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B9229-225E-4348-9FB5-026F81E7E1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6A7D86-2CA1-4106-BDC3-99C0C8837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156210-CBEC-47C6-9FBF-4B9B454B9FDC}"/>
              </a:ext>
            </a:extLst>
          </p:cNvPr>
          <p:cNvSpPr>
            <a:spLocks noGrp="1"/>
          </p:cNvSpPr>
          <p:nvPr>
            <p:ph type="dt" sz="half" idx="10"/>
          </p:nvPr>
        </p:nvSpPr>
        <p:spPr/>
        <p:txBody>
          <a:bodyPr/>
          <a:lstStyle/>
          <a:p>
            <a:fld id="{A1D43422-9305-4D1D-8408-AF7A019396D7}" type="datetime1">
              <a:rPr lang="en-US" smtClean="0"/>
              <a:t>10/7/2020</a:t>
            </a:fld>
            <a:endParaRPr lang="en-US" dirty="0"/>
          </a:p>
        </p:txBody>
      </p:sp>
      <p:sp>
        <p:nvSpPr>
          <p:cNvPr id="6" name="Footer Placeholder 5">
            <a:extLst>
              <a:ext uri="{FF2B5EF4-FFF2-40B4-BE49-F238E27FC236}">
                <a16:creationId xmlns:a16="http://schemas.microsoft.com/office/drawing/2014/main" id="{72D1326F-3926-470A-9C01-288274950F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0327C01-E889-457F-9CF2-C9944DC1A9D2}"/>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2234614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3A1DD-0459-451D-8099-E6EE533E02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947216-67DF-44E4-9624-6C27196E4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3284F77-1C56-4F0D-A26E-6AAE5F50E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31605-049E-4EB3-A094-26DC20D0C549}"/>
              </a:ext>
            </a:extLst>
          </p:cNvPr>
          <p:cNvSpPr>
            <a:spLocks noGrp="1"/>
          </p:cNvSpPr>
          <p:nvPr>
            <p:ph type="dt" sz="half" idx="10"/>
          </p:nvPr>
        </p:nvSpPr>
        <p:spPr/>
        <p:txBody>
          <a:bodyPr/>
          <a:lstStyle/>
          <a:p>
            <a:fld id="{C67FD435-115D-48A2-93FE-D11723FE2146}" type="datetime1">
              <a:rPr lang="en-US" smtClean="0"/>
              <a:t>10/7/2020</a:t>
            </a:fld>
            <a:endParaRPr lang="en-US" dirty="0"/>
          </a:p>
        </p:txBody>
      </p:sp>
      <p:sp>
        <p:nvSpPr>
          <p:cNvPr id="6" name="Footer Placeholder 5">
            <a:extLst>
              <a:ext uri="{FF2B5EF4-FFF2-40B4-BE49-F238E27FC236}">
                <a16:creationId xmlns:a16="http://schemas.microsoft.com/office/drawing/2014/main" id="{ECE10B55-5F90-4454-A1B0-64ECF2F86B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26BC31-16E3-4C93-B53E-E346FE1E7E2E}"/>
              </a:ext>
            </a:extLst>
          </p:cNvPr>
          <p:cNvSpPr>
            <a:spLocks noGrp="1"/>
          </p:cNvSpPr>
          <p:nvPr>
            <p:ph type="sldNum" sz="quarter" idx="12"/>
          </p:nvPr>
        </p:nvSpPr>
        <p:spPr/>
        <p:txBody>
          <a:bodyPr/>
          <a:lstStyle/>
          <a:p>
            <a:fld id="{AC0355AA-41FE-4AF1-8264-AEDDD7D0373D}" type="slidenum">
              <a:rPr lang="en-US" smtClean="0"/>
              <a:t>‹#›</a:t>
            </a:fld>
            <a:endParaRPr lang="en-US" dirty="0"/>
          </a:p>
        </p:txBody>
      </p:sp>
    </p:spTree>
    <p:extLst>
      <p:ext uri="{BB962C8B-B14F-4D97-AF65-F5344CB8AC3E}">
        <p14:creationId xmlns:p14="http://schemas.microsoft.com/office/powerpoint/2010/main" val="36212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F34A1F-172E-4FCD-A2A6-A00132A88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1DEEAA-CD80-4140-B76E-19D7F3CF2E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0DEB2-BD4E-4CB7-B144-CBEB6097F5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514E7E-7C92-444D-B5CA-373DAD5D49C1}" type="datetime1">
              <a:rPr lang="en-US" smtClean="0"/>
              <a:t>10/7/2020</a:t>
            </a:fld>
            <a:endParaRPr lang="en-US" dirty="0"/>
          </a:p>
        </p:txBody>
      </p:sp>
      <p:sp>
        <p:nvSpPr>
          <p:cNvPr id="5" name="Footer Placeholder 4">
            <a:extLst>
              <a:ext uri="{FF2B5EF4-FFF2-40B4-BE49-F238E27FC236}">
                <a16:creationId xmlns:a16="http://schemas.microsoft.com/office/drawing/2014/main" id="{2105A4BC-673E-493C-88C4-E9C990706D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219CDA-4C42-46E5-BFEB-1B68B86B8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0355AA-41FE-4AF1-8264-AEDDD7D0373D}" type="slidenum">
              <a:rPr lang="en-US" smtClean="0"/>
              <a:t>‹#›</a:t>
            </a:fld>
            <a:endParaRPr lang="en-US" dirty="0"/>
          </a:p>
        </p:txBody>
      </p:sp>
    </p:spTree>
    <p:extLst>
      <p:ext uri="{BB962C8B-B14F-4D97-AF65-F5344CB8AC3E}">
        <p14:creationId xmlns:p14="http://schemas.microsoft.com/office/powerpoint/2010/main" val="3695459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4680" r="46136"/>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2" name="Freeform: Shape 21">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477981" y="1122363"/>
            <a:ext cx="4023360" cy="3204134"/>
          </a:xfrm>
        </p:spPr>
        <p:txBody>
          <a:bodyPr anchor="b">
            <a:normAutofit/>
          </a:bodyPr>
          <a:lstStyle/>
          <a:p>
            <a:pPr algn="l"/>
            <a:r>
              <a:rPr lang="en-US" sz="3600" dirty="0">
                <a:latin typeface="Lato" panose="020F0502020204030203" pitchFamily="34" charset="0"/>
                <a:ea typeface="Lato" panose="020F0502020204030203" pitchFamily="34" charset="0"/>
                <a:cs typeface="Lato" panose="020F0502020204030203" pitchFamily="34" charset="0"/>
              </a:rPr>
              <a:t>Tips on generating revenue and improving care using telehealth for COVID-19</a:t>
            </a:r>
            <a:br>
              <a:rPr lang="en-US" sz="3700" dirty="0"/>
            </a:br>
            <a:endParaRPr lang="en-US" sz="37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TextBox 14">
            <a:extLst>
              <a:ext uri="{FF2B5EF4-FFF2-40B4-BE49-F238E27FC236}">
                <a16:creationId xmlns:a16="http://schemas.microsoft.com/office/drawing/2014/main" id="{BBD037E7-64BB-4159-937C-0863C9D84654}"/>
              </a:ext>
            </a:extLst>
          </p:cNvPr>
          <p:cNvSpPr txBox="1"/>
          <p:nvPr/>
        </p:nvSpPr>
        <p:spPr>
          <a:xfrm>
            <a:off x="477981" y="5080357"/>
            <a:ext cx="3721994" cy="984885"/>
          </a:xfrm>
          <a:prstGeom prst="rect">
            <a:avLst/>
          </a:prstGeom>
          <a:noFill/>
        </p:spPr>
        <p:txBody>
          <a:bodyPr wrap="square" rtlCol="0">
            <a:spAutoFit/>
          </a:bodyPr>
          <a:lstStyle/>
          <a:p>
            <a:pPr>
              <a:spcAft>
                <a:spcPts val="600"/>
              </a:spcAft>
            </a:pPr>
            <a:r>
              <a:rPr lang="en-US" sz="1600" dirty="0">
                <a:latin typeface="Lato" panose="020F0502020204030203" pitchFamily="34" charset="0"/>
                <a:ea typeface="Lato" panose="020F0502020204030203" pitchFamily="34" charset="0"/>
                <a:cs typeface="Lato" panose="020F0502020204030203" pitchFamily="34" charset="0"/>
              </a:rPr>
              <a:t>Presented by:</a:t>
            </a:r>
          </a:p>
          <a:p>
            <a:pPr>
              <a:spcAft>
                <a:spcPts val="600"/>
              </a:spcAft>
            </a:pPr>
            <a:r>
              <a:rPr lang="en-US" sz="1600" dirty="0">
                <a:latin typeface="Lato" panose="020F0502020204030203" pitchFamily="34" charset="0"/>
                <a:ea typeface="Lato" panose="020F0502020204030203" pitchFamily="34" charset="0"/>
                <a:cs typeface="Lato" panose="020F0502020204030203" pitchFamily="34" charset="0"/>
              </a:rPr>
              <a:t>Dr. Yeeny Gonzalez CEO, PCP1st</a:t>
            </a:r>
          </a:p>
          <a:p>
            <a:pPr>
              <a:spcAft>
                <a:spcPts val="600"/>
              </a:spcAft>
            </a:pPr>
            <a:r>
              <a:rPr lang="en-US" sz="1600" dirty="0">
                <a:latin typeface="Lato" panose="020F0502020204030203" pitchFamily="34" charset="0"/>
                <a:ea typeface="Lato" panose="020F0502020204030203" pitchFamily="34" charset="0"/>
                <a:cs typeface="Lato" panose="020F0502020204030203" pitchFamily="34" charset="0"/>
              </a:rPr>
              <a:t>Bill Bassett, President, Wanda Health</a:t>
            </a:r>
          </a:p>
        </p:txBody>
      </p:sp>
    </p:spTree>
    <p:extLst>
      <p:ext uri="{BB962C8B-B14F-4D97-AF65-F5344CB8AC3E}">
        <p14:creationId xmlns:p14="http://schemas.microsoft.com/office/powerpoint/2010/main" val="65802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AE3CD7-2041-4261-BE1F-19CAAD7D07EA}"/>
              </a:ext>
            </a:extLst>
          </p:cNvPr>
          <p:cNvGrpSpPr/>
          <p:nvPr/>
        </p:nvGrpSpPr>
        <p:grpSpPr>
          <a:xfrm>
            <a:off x="7429307" y="1797384"/>
            <a:ext cx="1698637" cy="1579943"/>
            <a:chOff x="8443319" y="1987377"/>
            <a:chExt cx="4259766" cy="4259766"/>
          </a:xfrm>
        </p:grpSpPr>
        <p:pic>
          <p:nvPicPr>
            <p:cNvPr id="4" name="Picture 3" descr="A screenshot of a cell phone&#10;&#10;Description automatically generated">
              <a:extLst>
                <a:ext uri="{FF2B5EF4-FFF2-40B4-BE49-F238E27FC236}">
                  <a16:creationId xmlns:a16="http://schemas.microsoft.com/office/drawing/2014/main" id="{9C93A787-EC35-4F7B-B929-6F81F9438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3480" y="2485701"/>
              <a:ext cx="1605632" cy="3474991"/>
            </a:xfrm>
            <a:prstGeom prst="rect">
              <a:avLst/>
            </a:prstGeom>
          </p:spPr>
        </p:pic>
        <p:pic>
          <p:nvPicPr>
            <p:cNvPr id="6146" name="Picture 2" descr="iPhone X adapter – endoscope-i">
              <a:extLst>
                <a:ext uri="{FF2B5EF4-FFF2-40B4-BE49-F238E27FC236}">
                  <a16:creationId xmlns:a16="http://schemas.microsoft.com/office/drawing/2014/main" id="{D98CB996-20F2-4A5D-BDA7-88EE713B5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319" y="1987377"/>
              <a:ext cx="4259766" cy="425976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1909357" y="1848856"/>
            <a:ext cx="5260370" cy="4690056"/>
          </a:xfrm>
        </p:spPr>
        <p:txBody>
          <a:bodyPr>
            <a:normAutofit/>
          </a:bodyPr>
          <a:lstStyle/>
          <a:p>
            <a:pPr marL="512762" lvl="1" indent="-285750">
              <a:lnSpc>
                <a:spcPct val="110000"/>
              </a:lnSpc>
              <a:spcBef>
                <a:spcPts val="300"/>
              </a:spcBef>
              <a:spcAft>
                <a:spcPts val="200"/>
              </a:spcAft>
            </a:pPr>
            <a:r>
              <a:rPr lang="en-US" sz="2000" dirty="0"/>
              <a:t>Doctors and care team were notified of symptomatic patients in real time with COVID-19 Telehealth Alerts </a:t>
            </a:r>
          </a:p>
          <a:p>
            <a:pPr marL="227012" lvl="1" indent="0">
              <a:lnSpc>
                <a:spcPct val="110000"/>
              </a:lnSpc>
              <a:spcBef>
                <a:spcPts val="300"/>
              </a:spcBef>
              <a:spcAft>
                <a:spcPts val="200"/>
              </a:spcAft>
              <a:buNone/>
            </a:pPr>
            <a:endParaRPr lang="en-US" sz="1800" dirty="0"/>
          </a:p>
          <a:p>
            <a:pPr marL="227012" lvl="1" indent="0">
              <a:lnSpc>
                <a:spcPct val="110000"/>
              </a:lnSpc>
              <a:spcBef>
                <a:spcPts val="300"/>
              </a:spcBef>
              <a:spcAft>
                <a:spcPts val="200"/>
              </a:spcAft>
              <a:buNone/>
            </a:pPr>
            <a:endParaRPr lang="en-US" sz="1800" dirty="0"/>
          </a:p>
          <a:p>
            <a:pPr marL="460375" lvl="1" indent="-233363">
              <a:lnSpc>
                <a:spcPct val="110000"/>
              </a:lnSpc>
              <a:spcBef>
                <a:spcPts val="300"/>
              </a:spcBef>
              <a:spcAft>
                <a:spcPts val="200"/>
              </a:spcAft>
            </a:pPr>
            <a:r>
              <a:rPr lang="en-US" sz="2000" dirty="0"/>
              <a:t>Doctors, staff and patients interacted using Wanda Health’s embedded video and voice conferencing</a:t>
            </a:r>
          </a:p>
          <a:p>
            <a:pPr marL="917575" lvl="2" indent="-233363">
              <a:lnSpc>
                <a:spcPct val="110000"/>
              </a:lnSpc>
              <a:spcBef>
                <a:spcPts val="300"/>
              </a:spcBef>
              <a:spcAft>
                <a:spcPts val="200"/>
              </a:spcAft>
            </a:pPr>
            <a:r>
              <a:rPr lang="en-US" sz="1400" dirty="0"/>
              <a:t>Enact interventions</a:t>
            </a:r>
          </a:p>
          <a:p>
            <a:pPr marL="917575" lvl="2" indent="-233363">
              <a:lnSpc>
                <a:spcPct val="110000"/>
              </a:lnSpc>
              <a:spcBef>
                <a:spcPts val="300"/>
              </a:spcBef>
              <a:spcAft>
                <a:spcPts val="200"/>
              </a:spcAft>
            </a:pPr>
            <a:r>
              <a:rPr lang="en-US" sz="1400" dirty="0"/>
              <a:t>Respond to questions about COVID-19 and care </a:t>
            </a:r>
          </a:p>
          <a:p>
            <a:pPr marL="917575" lvl="2" indent="-233363">
              <a:lnSpc>
                <a:spcPct val="110000"/>
              </a:lnSpc>
              <a:spcBef>
                <a:spcPts val="300"/>
              </a:spcBef>
              <a:spcAft>
                <a:spcPts val="200"/>
              </a:spcAft>
            </a:pPr>
            <a:r>
              <a:rPr lang="en-US" sz="1400" dirty="0"/>
              <a:t>Provide remote support for care, medication management, etc.</a:t>
            </a:r>
          </a:p>
          <a:p>
            <a:pPr marL="0" indent="0">
              <a:buNone/>
            </a:pPr>
            <a:endParaRPr lang="en-US" sz="2000" dirty="0"/>
          </a:p>
        </p:txBody>
      </p:sp>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10</a:t>
            </a:fld>
            <a:endParaRPr lang="en-US" dirty="0"/>
          </a:p>
        </p:txBody>
      </p:sp>
      <p:sp>
        <p:nvSpPr>
          <p:cNvPr id="7" name="Title 6">
            <a:extLst>
              <a:ext uri="{FF2B5EF4-FFF2-40B4-BE49-F238E27FC236}">
                <a16:creationId xmlns:a16="http://schemas.microsoft.com/office/drawing/2014/main" id="{216D30AC-67CD-4519-9ADE-E4B3754412C7}"/>
              </a:ext>
            </a:extLst>
          </p:cNvPr>
          <p:cNvSpPr>
            <a:spLocks noGrp="1"/>
          </p:cNvSpPr>
          <p:nvPr>
            <p:ph type="title"/>
          </p:nvPr>
        </p:nvSpPr>
        <p:spPr/>
        <p:txBody>
          <a:bodyPr/>
          <a:lstStyle/>
          <a:p>
            <a:r>
              <a:rPr lang="en-US" dirty="0"/>
              <a:t>Interactive Telehealth</a:t>
            </a:r>
          </a:p>
        </p:txBody>
      </p:sp>
      <p:grpSp>
        <p:nvGrpSpPr>
          <p:cNvPr id="48" name="Group 47">
            <a:extLst>
              <a:ext uri="{FF2B5EF4-FFF2-40B4-BE49-F238E27FC236}">
                <a16:creationId xmlns:a16="http://schemas.microsoft.com/office/drawing/2014/main" id="{FB04EE89-E741-4661-ACD6-8C05C2C356D6}"/>
              </a:ext>
            </a:extLst>
          </p:cNvPr>
          <p:cNvGrpSpPr/>
          <p:nvPr/>
        </p:nvGrpSpPr>
        <p:grpSpPr>
          <a:xfrm>
            <a:off x="8757634" y="1762126"/>
            <a:ext cx="2776275" cy="1680152"/>
            <a:chOff x="8757634" y="1762126"/>
            <a:chExt cx="2485071" cy="1521988"/>
          </a:xfrm>
        </p:grpSpPr>
        <p:pic>
          <p:nvPicPr>
            <p:cNvPr id="6148" name="Picture 4" descr="Tv Icon 2953*1803 transprent Png Free Download - Computer Monitor ...">
              <a:extLst>
                <a:ext uri="{FF2B5EF4-FFF2-40B4-BE49-F238E27FC236}">
                  <a16:creationId xmlns:a16="http://schemas.microsoft.com/office/drawing/2014/main" id="{1C8EAE8A-573B-44BA-ADE7-4EB45741CE1D}"/>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57634" y="1762126"/>
              <a:ext cx="2485071" cy="15219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screenshot of a social media post&#10;&#10;Description automatically generated">
              <a:extLst>
                <a:ext uri="{FF2B5EF4-FFF2-40B4-BE49-F238E27FC236}">
                  <a16:creationId xmlns:a16="http://schemas.microsoft.com/office/drawing/2014/main" id="{B8D45CDC-B93D-4E0B-AAC2-BC551FB26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4520" y="2020077"/>
              <a:ext cx="1544161" cy="764920"/>
            </a:xfrm>
            <a:prstGeom prst="rect">
              <a:avLst/>
            </a:prstGeom>
          </p:spPr>
        </p:pic>
      </p:grpSp>
      <p:grpSp>
        <p:nvGrpSpPr>
          <p:cNvPr id="49" name="Group 48">
            <a:extLst>
              <a:ext uri="{FF2B5EF4-FFF2-40B4-BE49-F238E27FC236}">
                <a16:creationId xmlns:a16="http://schemas.microsoft.com/office/drawing/2014/main" id="{427DBE00-86FF-49F6-96B2-4940450BB611}"/>
              </a:ext>
            </a:extLst>
          </p:cNvPr>
          <p:cNvGrpSpPr/>
          <p:nvPr/>
        </p:nvGrpSpPr>
        <p:grpSpPr>
          <a:xfrm>
            <a:off x="7104989" y="3753996"/>
            <a:ext cx="3011222" cy="1844231"/>
            <a:chOff x="7104989" y="3573887"/>
            <a:chExt cx="3011222" cy="1844231"/>
          </a:xfrm>
        </p:grpSpPr>
        <p:pic>
          <p:nvPicPr>
            <p:cNvPr id="32" name="Picture 4" descr="Tv Icon 2953*1803 transprent Png Free Download - Computer Monitor ...">
              <a:extLst>
                <a:ext uri="{FF2B5EF4-FFF2-40B4-BE49-F238E27FC236}">
                  <a16:creationId xmlns:a16="http://schemas.microsoft.com/office/drawing/2014/main" id="{9EA01300-E483-42CD-9F27-A43D47E30A07}"/>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04989" y="3573887"/>
              <a:ext cx="3011222" cy="1844231"/>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8FB4B9D8-3D54-4B35-BAEB-2353918C75E6}"/>
                </a:ext>
              </a:extLst>
            </p:cNvPr>
            <p:cNvGrpSpPr/>
            <p:nvPr/>
          </p:nvGrpSpPr>
          <p:grpSpPr>
            <a:xfrm>
              <a:off x="7644631" y="3846671"/>
              <a:ext cx="1973587" cy="1150564"/>
              <a:chOff x="2368172" y="1322996"/>
              <a:chExt cx="8548603" cy="4982617"/>
            </a:xfrm>
          </p:grpSpPr>
          <p:grpSp>
            <p:nvGrpSpPr>
              <p:cNvPr id="23" name="Group 22">
                <a:extLst>
                  <a:ext uri="{FF2B5EF4-FFF2-40B4-BE49-F238E27FC236}">
                    <a16:creationId xmlns:a16="http://schemas.microsoft.com/office/drawing/2014/main" id="{66F2F71B-0E3F-4612-89FB-E805E2389F48}"/>
                  </a:ext>
                </a:extLst>
              </p:cNvPr>
              <p:cNvGrpSpPr/>
              <p:nvPr/>
            </p:nvGrpSpPr>
            <p:grpSpPr>
              <a:xfrm>
                <a:off x="2368172" y="1322996"/>
                <a:ext cx="8548603" cy="4982617"/>
                <a:chOff x="1979684" y="365125"/>
                <a:chExt cx="10743603" cy="6858000"/>
              </a:xfrm>
            </p:grpSpPr>
            <p:pic>
              <p:nvPicPr>
                <p:cNvPr id="21" name="Picture 20" descr="A screenshot of a computer screen shot of a person&#10;&#10;Description automatically generated">
                  <a:extLst>
                    <a:ext uri="{FF2B5EF4-FFF2-40B4-BE49-F238E27FC236}">
                      <a16:creationId xmlns:a16="http://schemas.microsoft.com/office/drawing/2014/main" id="{B8F0E2CF-226A-47D2-A20C-50442410AA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9684" y="365125"/>
                  <a:ext cx="10743603" cy="6858000"/>
                </a:xfrm>
                <a:prstGeom prst="rect">
                  <a:avLst/>
                </a:prstGeom>
              </p:spPr>
            </p:pic>
            <p:sp>
              <p:nvSpPr>
                <p:cNvPr id="22" name="Rectangle 21">
                  <a:extLst>
                    <a:ext uri="{FF2B5EF4-FFF2-40B4-BE49-F238E27FC236}">
                      <a16:creationId xmlns:a16="http://schemas.microsoft.com/office/drawing/2014/main" id="{73CA3E4F-E267-4765-9AF0-AB3BE5D50512}"/>
                    </a:ext>
                  </a:extLst>
                </p:cNvPr>
                <p:cNvSpPr/>
                <p:nvPr/>
              </p:nvSpPr>
              <p:spPr>
                <a:xfrm>
                  <a:off x="3868057" y="725714"/>
                  <a:ext cx="1233714" cy="108857"/>
                </a:xfrm>
                <a:prstGeom prst="rect">
                  <a:avLst/>
                </a:prstGeom>
                <a:solidFill>
                  <a:srgbClr val="F1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Rectangle 33">
                <a:extLst>
                  <a:ext uri="{FF2B5EF4-FFF2-40B4-BE49-F238E27FC236}">
                    <a16:creationId xmlns:a16="http://schemas.microsoft.com/office/drawing/2014/main" id="{A02AA7C1-6766-4A9B-A355-183C3A9A6F0A}"/>
                  </a:ext>
                </a:extLst>
              </p:cNvPr>
              <p:cNvSpPr/>
              <p:nvPr/>
            </p:nvSpPr>
            <p:spPr>
              <a:xfrm>
                <a:off x="2509871" y="1953259"/>
                <a:ext cx="1483526" cy="1022309"/>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50" name="Picture 6" descr="Dr at a click">
                <a:extLst>
                  <a:ext uri="{FF2B5EF4-FFF2-40B4-BE49-F238E27FC236}">
                    <a16:creationId xmlns:a16="http://schemas.microsoft.com/office/drawing/2014/main" id="{28F8FC9C-37C2-4B95-B44B-3229893F4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7308" y="1953258"/>
                <a:ext cx="1008651" cy="102230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ED4A5E92-054E-4F7B-B10A-6D5671F36AEA}"/>
                  </a:ext>
                </a:extLst>
              </p:cNvPr>
              <p:cNvSpPr/>
              <p:nvPr/>
            </p:nvSpPr>
            <p:spPr>
              <a:xfrm>
                <a:off x="4889388" y="1785051"/>
                <a:ext cx="3524216" cy="40585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52" name="Picture 8" descr="CURAVIVA's 2030 Residential and Care Model for Elderly People (80 ...">
                <a:extLst>
                  <a:ext uri="{FF2B5EF4-FFF2-40B4-BE49-F238E27FC236}">
                    <a16:creationId xmlns:a16="http://schemas.microsoft.com/office/drawing/2014/main" id="{62CF1FB6-6FD6-433E-BE70-3C37B1F70E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3013" y="2769348"/>
                <a:ext cx="3496966" cy="240978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7" name="Group 46">
            <a:extLst>
              <a:ext uri="{FF2B5EF4-FFF2-40B4-BE49-F238E27FC236}">
                <a16:creationId xmlns:a16="http://schemas.microsoft.com/office/drawing/2014/main" id="{9A8A4905-C1F7-46D9-BF81-B87AA2823ABE}"/>
              </a:ext>
            </a:extLst>
          </p:cNvPr>
          <p:cNvGrpSpPr/>
          <p:nvPr/>
        </p:nvGrpSpPr>
        <p:grpSpPr>
          <a:xfrm>
            <a:off x="9825072" y="3909624"/>
            <a:ext cx="1608077" cy="1495711"/>
            <a:chOff x="10070753" y="3825753"/>
            <a:chExt cx="1608077" cy="1495711"/>
          </a:xfrm>
        </p:grpSpPr>
        <p:pic>
          <p:nvPicPr>
            <p:cNvPr id="39" name="Picture 2" descr="iPhone X adapter – endoscope-i">
              <a:extLst>
                <a:ext uri="{FF2B5EF4-FFF2-40B4-BE49-F238E27FC236}">
                  <a16:creationId xmlns:a16="http://schemas.microsoft.com/office/drawing/2014/main" id="{1DF276F8-D59F-4DEB-8880-E82952570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0753" y="3825753"/>
              <a:ext cx="1608077" cy="1495711"/>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BEF79EC8-CEF7-4C0D-8D54-152AA667651F}"/>
                </a:ext>
              </a:extLst>
            </p:cNvPr>
            <p:cNvGrpSpPr/>
            <p:nvPr/>
          </p:nvGrpSpPr>
          <p:grpSpPr>
            <a:xfrm>
              <a:off x="10526488" y="3932420"/>
              <a:ext cx="677557" cy="1282348"/>
              <a:chOff x="10526488" y="3932420"/>
              <a:chExt cx="677557" cy="1282348"/>
            </a:xfrm>
          </p:grpSpPr>
          <p:sp>
            <p:nvSpPr>
              <p:cNvPr id="45" name="Rectangle: Rounded Corners 44">
                <a:extLst>
                  <a:ext uri="{FF2B5EF4-FFF2-40B4-BE49-F238E27FC236}">
                    <a16:creationId xmlns:a16="http://schemas.microsoft.com/office/drawing/2014/main" id="{DD6C3FA4-E7D0-4157-AC5D-6A896AB5B534}"/>
                  </a:ext>
                </a:extLst>
              </p:cNvPr>
              <p:cNvSpPr/>
              <p:nvPr/>
            </p:nvSpPr>
            <p:spPr>
              <a:xfrm>
                <a:off x="10526488" y="3932420"/>
                <a:ext cx="677557" cy="128234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EC6D17F2-AC4A-4243-BD0A-CBA9A6BBF005}"/>
                  </a:ext>
                </a:extLst>
              </p:cNvPr>
              <p:cNvGrpSpPr/>
              <p:nvPr/>
            </p:nvGrpSpPr>
            <p:grpSpPr>
              <a:xfrm>
                <a:off x="10595724" y="4005892"/>
                <a:ext cx="571082" cy="1180094"/>
                <a:chOff x="10641806" y="1707303"/>
                <a:chExt cx="1828998" cy="3879776"/>
              </a:xfrm>
            </p:grpSpPr>
            <p:grpSp>
              <p:nvGrpSpPr>
                <p:cNvPr id="36" name="Group 35">
                  <a:extLst>
                    <a:ext uri="{FF2B5EF4-FFF2-40B4-BE49-F238E27FC236}">
                      <a16:creationId xmlns:a16="http://schemas.microsoft.com/office/drawing/2014/main" id="{78A1E1B6-08B3-4DEB-A4BC-42913FD28E5C}"/>
                    </a:ext>
                  </a:extLst>
                </p:cNvPr>
                <p:cNvGrpSpPr/>
                <p:nvPr/>
              </p:nvGrpSpPr>
              <p:grpSpPr>
                <a:xfrm>
                  <a:off x="10641806" y="1707303"/>
                  <a:ext cx="1828998" cy="3879776"/>
                  <a:chOff x="8986017" y="2402537"/>
                  <a:chExt cx="1828998" cy="3879776"/>
                </a:xfrm>
              </p:grpSpPr>
              <p:pic>
                <p:nvPicPr>
                  <p:cNvPr id="29" name="Picture 28" descr="A screen shot of a person&#10;&#10;Description automatically generated">
                    <a:extLst>
                      <a:ext uri="{FF2B5EF4-FFF2-40B4-BE49-F238E27FC236}">
                        <a16:creationId xmlns:a16="http://schemas.microsoft.com/office/drawing/2014/main" id="{5413D4DF-6168-4B7C-987F-8A282A0AE61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22351" y="2402537"/>
                    <a:ext cx="1792664" cy="3879776"/>
                  </a:xfrm>
                  <a:prstGeom prst="rect">
                    <a:avLst/>
                  </a:prstGeom>
                </p:spPr>
              </p:pic>
              <p:pic>
                <p:nvPicPr>
                  <p:cNvPr id="6154" name="Picture 10" descr="CURAVIVA's 2030 Residential and Care Model for Elderly People (80 ...">
                    <a:extLst>
                      <a:ext uri="{FF2B5EF4-FFF2-40B4-BE49-F238E27FC236}">
                        <a16:creationId xmlns:a16="http://schemas.microsoft.com/office/drawing/2014/main" id="{1FC15BE1-0F8E-4A22-85AE-743AC04027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50481" y="5525952"/>
                    <a:ext cx="601195" cy="516108"/>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480DD8B8-9932-4B2F-940B-474C1B535064}"/>
                      </a:ext>
                    </a:extLst>
                  </p:cNvPr>
                  <p:cNvSpPr/>
                  <p:nvPr/>
                </p:nvSpPr>
                <p:spPr>
                  <a:xfrm>
                    <a:off x="9024650" y="6041380"/>
                    <a:ext cx="616321" cy="562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A3E62980-2757-45D0-984E-6393546EE18B}"/>
                      </a:ext>
                    </a:extLst>
                  </p:cNvPr>
                  <p:cNvSpPr/>
                  <p:nvPr/>
                </p:nvSpPr>
                <p:spPr>
                  <a:xfrm>
                    <a:off x="8986017" y="3776620"/>
                    <a:ext cx="1828998" cy="1357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2" name="Picture 6" descr="Dr at a click">
                  <a:extLst>
                    <a:ext uri="{FF2B5EF4-FFF2-40B4-BE49-F238E27FC236}">
                      <a16:creationId xmlns:a16="http://schemas.microsoft.com/office/drawing/2014/main" id="{C51841D8-B886-49C3-8BBF-2C0F57A85E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78904" y="3098216"/>
                  <a:ext cx="1313232" cy="1331015"/>
                </a:xfrm>
                <a:prstGeom prst="rect">
                  <a:avLst/>
                </a:prstGeom>
                <a:noFill/>
                <a:extLst>
                  <a:ext uri="{909E8E84-426E-40DD-AFC4-6F175D3DCCD1}">
                    <a14:hiddenFill xmlns:a14="http://schemas.microsoft.com/office/drawing/2010/main">
                      <a:solidFill>
                        <a:srgbClr val="FFFFFF"/>
                      </a:solidFill>
                    </a14:hiddenFill>
                  </a:ext>
                </a:extLst>
              </p:spPr>
            </p:pic>
          </p:grpSp>
        </p:grpSp>
      </p:grpSp>
    </p:spTree>
    <p:extLst>
      <p:ext uri="{BB962C8B-B14F-4D97-AF65-F5344CB8AC3E}">
        <p14:creationId xmlns:p14="http://schemas.microsoft.com/office/powerpoint/2010/main" val="389848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7848600" y="1122363"/>
            <a:ext cx="3977640" cy="3204134"/>
          </a:xfrm>
        </p:spPr>
        <p:txBody>
          <a:bodyPr anchor="b">
            <a:normAutofit fontScale="90000"/>
          </a:bodyPr>
          <a:lstStyle/>
          <a:p>
            <a:pPr algn="l"/>
            <a:r>
              <a:rPr lang="en-US" sz="4400" dirty="0"/>
              <a:t>Tips for a Successful Telehealth Program During COVID-19</a:t>
            </a:r>
            <a:br>
              <a:rPr lang="en-US" sz="4400" dirty="0"/>
            </a:br>
            <a:endParaRPr lang="en-US" sz="44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6228" r="47685"/>
          <a:stretch/>
        </p:blipFill>
        <p:spPr>
          <a:xfrm>
            <a:off x="20" y="10"/>
            <a:ext cx="7443196" cy="6857990"/>
          </a:xfrm>
          <a:prstGeom prst="rect">
            <a:avLst/>
          </a:prstGeom>
        </p:spPr>
      </p:pic>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602139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184399" y="1865289"/>
            <a:ext cx="9169399" cy="4567707"/>
          </a:xfrm>
        </p:spPr>
        <p:txBody>
          <a:bodyPr>
            <a:normAutofit/>
          </a:bodyPr>
          <a:lstStyle/>
          <a:p>
            <a:r>
              <a:rPr lang="en-US" sz="2000" dirty="0"/>
              <a:t>Have a well-defined internal workflow process</a:t>
            </a:r>
            <a:endParaRPr lang="en-US" sz="1600" dirty="0"/>
          </a:p>
          <a:p>
            <a:r>
              <a:rPr lang="en-US" sz="2000" dirty="0"/>
              <a:t>Make sure entire team understands the workflow and their roles</a:t>
            </a:r>
          </a:p>
          <a:p>
            <a:pPr marL="1028700" lvl="1"/>
            <a:r>
              <a:rPr lang="en-US" sz="1600" dirty="0"/>
              <a:t>Handoffs</a:t>
            </a:r>
          </a:p>
          <a:p>
            <a:pPr marL="1028700" lvl="1"/>
            <a:r>
              <a:rPr lang="en-US" sz="1600" dirty="0"/>
              <a:t>Escalation</a:t>
            </a:r>
          </a:p>
          <a:p>
            <a:pPr marL="1028700" lvl="1"/>
            <a:r>
              <a:rPr lang="en-US" sz="1600" dirty="0"/>
              <a:t>Follow up on interventions</a:t>
            </a:r>
          </a:p>
          <a:p>
            <a:pPr marL="1028700" lvl="1"/>
            <a:r>
              <a:rPr lang="en-US" sz="1600" dirty="0"/>
              <a:t>Coverage for “out of office” staff</a:t>
            </a:r>
          </a:p>
          <a:p>
            <a:r>
              <a:rPr lang="en-US" sz="2000" dirty="0"/>
              <a:t>Use the proper telehealth functions during care – integrate their use </a:t>
            </a:r>
          </a:p>
          <a:p>
            <a:endParaRPr lang="en-US" sz="2000" dirty="0"/>
          </a:p>
        </p:txBody>
      </p:sp>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12</a:t>
            </a:fld>
            <a:endParaRPr lang="en-US" dirty="0"/>
          </a:p>
        </p:txBody>
      </p:sp>
      <p:sp>
        <p:nvSpPr>
          <p:cNvPr id="7" name="Title 6">
            <a:extLst>
              <a:ext uri="{FF2B5EF4-FFF2-40B4-BE49-F238E27FC236}">
                <a16:creationId xmlns:a16="http://schemas.microsoft.com/office/drawing/2014/main" id="{AE75991A-A6D7-4734-8841-E46551562369}"/>
              </a:ext>
            </a:extLst>
          </p:cNvPr>
          <p:cNvSpPr>
            <a:spLocks noGrp="1"/>
          </p:cNvSpPr>
          <p:nvPr>
            <p:ph type="title"/>
          </p:nvPr>
        </p:nvSpPr>
        <p:spPr>
          <a:xfrm>
            <a:off x="2184399" y="365125"/>
            <a:ext cx="9578109" cy="1325563"/>
          </a:xfrm>
        </p:spPr>
        <p:txBody>
          <a:bodyPr/>
          <a:lstStyle/>
          <a:p>
            <a:r>
              <a:rPr lang="en-US" dirty="0"/>
              <a:t>Building a successful program</a:t>
            </a:r>
          </a:p>
        </p:txBody>
      </p:sp>
      <p:graphicFrame>
        <p:nvGraphicFramePr>
          <p:cNvPr id="8" name="Table 9">
            <a:extLst>
              <a:ext uri="{FF2B5EF4-FFF2-40B4-BE49-F238E27FC236}">
                <a16:creationId xmlns:a16="http://schemas.microsoft.com/office/drawing/2014/main" id="{2CD3B5F5-A210-478D-BD48-CDD7F34AE4F4}"/>
              </a:ext>
            </a:extLst>
          </p:cNvPr>
          <p:cNvGraphicFramePr>
            <a:graphicFrameLocks noGrp="1"/>
          </p:cNvGraphicFramePr>
          <p:nvPr>
            <p:extLst>
              <p:ext uri="{D42A27DB-BD31-4B8C-83A1-F6EECF244321}">
                <p14:modId xmlns:p14="http://schemas.microsoft.com/office/powerpoint/2010/main" val="1639995619"/>
              </p:ext>
            </p:extLst>
          </p:nvPr>
        </p:nvGraphicFramePr>
        <p:xfrm>
          <a:off x="2833256" y="4325431"/>
          <a:ext cx="7682343" cy="1742440"/>
        </p:xfrm>
        <a:graphic>
          <a:graphicData uri="http://schemas.openxmlformats.org/drawingml/2006/table">
            <a:tbl>
              <a:tblPr firstRow="1" bandRow="1">
                <a:tableStyleId>{2D5ABB26-0587-4C30-8999-92F81FD0307C}</a:tableStyleId>
              </a:tblPr>
              <a:tblGrid>
                <a:gridCol w="2804090">
                  <a:extLst>
                    <a:ext uri="{9D8B030D-6E8A-4147-A177-3AD203B41FA5}">
                      <a16:colId xmlns:a16="http://schemas.microsoft.com/office/drawing/2014/main" val="2473552039"/>
                    </a:ext>
                  </a:extLst>
                </a:gridCol>
                <a:gridCol w="4878253">
                  <a:extLst>
                    <a:ext uri="{9D8B030D-6E8A-4147-A177-3AD203B41FA5}">
                      <a16:colId xmlns:a16="http://schemas.microsoft.com/office/drawing/2014/main" val="3812207443"/>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Lato" panose="020F0502020204030203" pitchFamily="34" charset="0"/>
                          <a:ea typeface="Lato" panose="020F0502020204030203" pitchFamily="34" charset="0"/>
                          <a:cs typeface="Lato" panose="020F0502020204030203" pitchFamily="34" charset="0"/>
                        </a:rPr>
                        <a:t>Telehealth Service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b="1" dirty="0">
                          <a:latin typeface="Lato" panose="020F0502020204030203" pitchFamily="34" charset="0"/>
                          <a:ea typeface="Lato" panose="020F0502020204030203" pitchFamily="34" charset="0"/>
                          <a:cs typeface="Lato" panose="020F0502020204030203" pitchFamily="34" charset="0"/>
                        </a:rPr>
                        <a:t>Use Cases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784176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Lato" panose="020F0502020204030203" pitchFamily="34" charset="0"/>
                          <a:ea typeface="Lato" panose="020F0502020204030203" pitchFamily="34" charset="0"/>
                          <a:cs typeface="Lato" panose="020F0502020204030203" pitchFamily="34" charset="0"/>
                        </a:rPr>
                        <a:t>Symptom screening/Data collection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Lato" panose="020F0502020204030203" pitchFamily="34" charset="0"/>
                          <a:ea typeface="Lato" panose="020F0502020204030203" pitchFamily="34" charset="0"/>
                          <a:cs typeface="Lato" panose="020F0502020204030203" pitchFamily="34" charset="0"/>
                        </a:rPr>
                        <a:t>Use for automated COVID-19 Screening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25515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Lato" panose="020F0502020204030203" pitchFamily="34" charset="0"/>
                          <a:ea typeface="Lato" panose="020F0502020204030203" pitchFamily="34" charset="0"/>
                          <a:cs typeface="Lato" panose="020F0502020204030203" pitchFamily="34" charset="0"/>
                        </a:rPr>
                        <a:t>Multi-party Video/Voice conferencing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Lato" panose="020F0502020204030203" pitchFamily="34" charset="0"/>
                          <a:ea typeface="Lato" panose="020F0502020204030203" pitchFamily="34" charset="0"/>
                          <a:cs typeface="Lato" panose="020F0502020204030203" pitchFamily="34" charset="0"/>
                        </a:rPr>
                        <a:t>Use for validation, care management and support, E/M visits, training, clinical consultations, case conferencing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7235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Lato" panose="020F0502020204030203" pitchFamily="34" charset="0"/>
                          <a:ea typeface="Lato" panose="020F0502020204030203" pitchFamily="34" charset="0"/>
                          <a:cs typeface="Lato" panose="020F0502020204030203" pitchFamily="34" charset="0"/>
                        </a:rPr>
                        <a:t>Automated reminders, call back requests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Lato" panose="020F0502020204030203" pitchFamily="34" charset="0"/>
                          <a:ea typeface="Lato" panose="020F0502020204030203" pitchFamily="34" charset="0"/>
                          <a:cs typeface="Lato" panose="020F0502020204030203" pitchFamily="34" charset="0"/>
                        </a:rPr>
                        <a:t>Patient engagement and adherence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37069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Lato" panose="020F0502020204030203" pitchFamily="34" charset="0"/>
                          <a:ea typeface="Lato" panose="020F0502020204030203" pitchFamily="34" charset="0"/>
                          <a:cs typeface="Lato" panose="020F0502020204030203" pitchFamily="34" charset="0"/>
                        </a:rPr>
                        <a:t>Remote monitoring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dirty="0">
                          <a:latin typeface="Lato" panose="020F0502020204030203" pitchFamily="34" charset="0"/>
                          <a:ea typeface="Lato" panose="020F0502020204030203" pitchFamily="34" charset="0"/>
                          <a:cs typeface="Lato" panose="020F0502020204030203" pitchFamily="34" charset="0"/>
                        </a:rPr>
                        <a:t>Ongoing care of high-risk patients, patients with COVID-19 who can stay at home, blood-pressure/vital sign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8012509"/>
                  </a:ext>
                </a:extLst>
              </a:tr>
            </a:tbl>
          </a:graphicData>
        </a:graphic>
      </p:graphicFrame>
    </p:spTree>
    <p:extLst>
      <p:ext uri="{BB962C8B-B14F-4D97-AF65-F5344CB8AC3E}">
        <p14:creationId xmlns:p14="http://schemas.microsoft.com/office/powerpoint/2010/main" val="1780904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184399" y="1962858"/>
            <a:ext cx="9169399" cy="4393491"/>
          </a:xfrm>
        </p:spPr>
        <p:txBody>
          <a:bodyPr>
            <a:normAutofit/>
          </a:bodyPr>
          <a:lstStyle/>
          <a:p>
            <a:r>
              <a:rPr lang="en-US" sz="2000" dirty="0"/>
              <a:t>Training, Roll Playing, and Practice before rollout</a:t>
            </a:r>
          </a:p>
          <a:p>
            <a:r>
              <a:rPr lang="en-US" sz="2000" dirty="0"/>
              <a:t>Staff need to actively embrace the telehealth technology in how they deliver care</a:t>
            </a:r>
          </a:p>
          <a:p>
            <a:pPr marL="914400" lvl="1"/>
            <a:r>
              <a:rPr lang="en-US" sz="1200" dirty="0"/>
              <a:t>Daily stand ups to review issues or questions on telehealth workflow</a:t>
            </a:r>
          </a:p>
          <a:p>
            <a:pPr marL="914400" lvl="1"/>
            <a:r>
              <a:rPr lang="en-US" sz="1200" dirty="0"/>
              <a:t>Track daily use metrics to support program visibility and transparency</a:t>
            </a:r>
          </a:p>
          <a:p>
            <a:r>
              <a:rPr lang="en-US" sz="2000" dirty="0"/>
              <a:t>Choose systems that are easy to use</a:t>
            </a:r>
          </a:p>
          <a:p>
            <a:pPr marL="914400" lvl="1"/>
            <a:r>
              <a:rPr lang="en-US" sz="1200" dirty="0"/>
              <a:t>Provide reliable data on patients to support intervention</a:t>
            </a:r>
          </a:p>
          <a:p>
            <a:pPr marL="914400" lvl="1"/>
            <a:r>
              <a:rPr lang="en-US" sz="1200" dirty="0"/>
              <a:t>Use system that supports your workflow</a:t>
            </a:r>
          </a:p>
          <a:p>
            <a:pPr marL="914400" lvl="1"/>
            <a:r>
              <a:rPr lang="en-US" sz="1200" dirty="0"/>
              <a:t>Speed of data and mobility are key</a:t>
            </a:r>
          </a:p>
          <a:p>
            <a:pPr marL="914400" lvl="1"/>
            <a:r>
              <a:rPr lang="en-US" sz="1200" dirty="0"/>
              <a:t>Audit and billing support</a:t>
            </a:r>
          </a:p>
          <a:p>
            <a:r>
              <a:rPr lang="en-US" sz="2000" dirty="0"/>
              <a:t> Initial stress test in team to evaluate workload changes</a:t>
            </a:r>
          </a:p>
          <a:p>
            <a:pPr marL="914400" lvl="1"/>
            <a:r>
              <a:rPr lang="en-US" sz="1200" i="1" dirty="0"/>
              <a:t>Pent up patient demand was significantly underestimated</a:t>
            </a:r>
          </a:p>
          <a:p>
            <a:pPr marL="914400" lvl="1"/>
            <a:r>
              <a:rPr lang="en-US" sz="1200" i="1" dirty="0"/>
              <a:t>Have adequate staff at the office</a:t>
            </a:r>
          </a:p>
          <a:p>
            <a:pPr marL="914400" lvl="1"/>
            <a:r>
              <a:rPr lang="en-US" sz="1200" dirty="0"/>
              <a:t>Don’t send out automated Daily Health Checks to all patients at one time </a:t>
            </a:r>
          </a:p>
        </p:txBody>
      </p:sp>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13</a:t>
            </a:fld>
            <a:endParaRPr lang="en-US" dirty="0"/>
          </a:p>
        </p:txBody>
      </p:sp>
      <p:sp>
        <p:nvSpPr>
          <p:cNvPr id="7" name="Title 6">
            <a:extLst>
              <a:ext uri="{FF2B5EF4-FFF2-40B4-BE49-F238E27FC236}">
                <a16:creationId xmlns:a16="http://schemas.microsoft.com/office/drawing/2014/main" id="{015E8C29-87C7-478C-A4CC-3F18AE31AFDD}"/>
              </a:ext>
            </a:extLst>
          </p:cNvPr>
          <p:cNvSpPr>
            <a:spLocks noGrp="1"/>
          </p:cNvSpPr>
          <p:nvPr>
            <p:ph type="title"/>
          </p:nvPr>
        </p:nvSpPr>
        <p:spPr/>
        <p:txBody>
          <a:bodyPr/>
          <a:lstStyle/>
          <a:p>
            <a:r>
              <a:rPr lang="en-US" dirty="0"/>
              <a:t>Insights for Implementation Success</a:t>
            </a:r>
          </a:p>
        </p:txBody>
      </p:sp>
    </p:spTree>
    <p:extLst>
      <p:ext uri="{BB962C8B-B14F-4D97-AF65-F5344CB8AC3E}">
        <p14:creationId xmlns:p14="http://schemas.microsoft.com/office/powerpoint/2010/main" val="235811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7848600" y="1122363"/>
            <a:ext cx="3977640" cy="3204134"/>
          </a:xfrm>
        </p:spPr>
        <p:txBody>
          <a:bodyPr anchor="b">
            <a:normAutofit/>
          </a:bodyPr>
          <a:lstStyle/>
          <a:p>
            <a:pPr algn="l"/>
            <a:r>
              <a:rPr lang="en-US" sz="3700" dirty="0"/>
              <a:t>Analyzing the Results of the COVID-19 Telehealth Program</a:t>
            </a:r>
            <a:br>
              <a:rPr lang="en-US" sz="3700" dirty="0"/>
            </a:br>
            <a:endParaRPr lang="en-US" sz="37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6228" r="47685"/>
          <a:stretch/>
        </p:blipFill>
        <p:spPr>
          <a:xfrm>
            <a:off x="20" y="10"/>
            <a:ext cx="7443196" cy="6857990"/>
          </a:xfrm>
          <a:prstGeom prst="rect">
            <a:avLst/>
          </a:prstGeom>
        </p:spPr>
      </p:pic>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72589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15</a:t>
            </a:fld>
            <a:endParaRPr lang="en-US" dirty="0"/>
          </a:p>
        </p:txBody>
      </p:sp>
      <p:sp>
        <p:nvSpPr>
          <p:cNvPr id="7" name="Title 6">
            <a:extLst>
              <a:ext uri="{FF2B5EF4-FFF2-40B4-BE49-F238E27FC236}">
                <a16:creationId xmlns:a16="http://schemas.microsoft.com/office/drawing/2014/main" id="{015E8C29-87C7-478C-A4CC-3F18AE31AFDD}"/>
              </a:ext>
            </a:extLst>
          </p:cNvPr>
          <p:cNvSpPr>
            <a:spLocks noGrp="1"/>
          </p:cNvSpPr>
          <p:nvPr>
            <p:ph type="title"/>
          </p:nvPr>
        </p:nvSpPr>
        <p:spPr/>
        <p:txBody>
          <a:bodyPr/>
          <a:lstStyle/>
          <a:p>
            <a:r>
              <a:rPr lang="en-US" dirty="0"/>
              <a:t>Program Operational Metrics </a:t>
            </a:r>
          </a:p>
        </p:txBody>
      </p:sp>
      <p:sp>
        <p:nvSpPr>
          <p:cNvPr id="6" name="Content Placeholder 5">
            <a:extLst>
              <a:ext uri="{FF2B5EF4-FFF2-40B4-BE49-F238E27FC236}">
                <a16:creationId xmlns:a16="http://schemas.microsoft.com/office/drawing/2014/main" id="{EC52C69F-12DF-4D52-83AD-8A170B760BBC}"/>
              </a:ext>
            </a:extLst>
          </p:cNvPr>
          <p:cNvSpPr>
            <a:spLocks noGrp="1"/>
          </p:cNvSpPr>
          <p:nvPr>
            <p:ph idx="1"/>
          </p:nvPr>
        </p:nvSpPr>
        <p:spPr>
          <a:xfrm>
            <a:off x="2184400" y="1825625"/>
            <a:ext cx="9169400" cy="4351338"/>
          </a:xfrm>
        </p:spPr>
        <p:txBody>
          <a:bodyPr>
            <a:normAutofit/>
          </a:bodyPr>
          <a:lstStyle/>
          <a:p>
            <a:pPr marL="0" indent="0">
              <a:lnSpc>
                <a:spcPct val="100000"/>
              </a:lnSpc>
              <a:spcBef>
                <a:spcPts val="500"/>
              </a:spcBef>
              <a:spcAft>
                <a:spcPts val="500"/>
              </a:spcAft>
              <a:buNone/>
            </a:pPr>
            <a:r>
              <a:rPr lang="en-US" sz="2400" dirty="0"/>
              <a:t>The following were achieved in the first 30 days of the program</a:t>
            </a:r>
          </a:p>
          <a:p>
            <a:pPr>
              <a:lnSpc>
                <a:spcPct val="100000"/>
              </a:lnSpc>
              <a:spcBef>
                <a:spcPts val="500"/>
              </a:spcBef>
              <a:spcAft>
                <a:spcPts val="500"/>
              </a:spcAft>
            </a:pPr>
            <a:r>
              <a:rPr lang="en-US" sz="2400" dirty="0"/>
              <a:t>6,951 automated COVID-19 calls delivered</a:t>
            </a:r>
          </a:p>
          <a:p>
            <a:pPr lvl="1">
              <a:lnSpc>
                <a:spcPct val="100000"/>
              </a:lnSpc>
              <a:spcAft>
                <a:spcPts val="500"/>
              </a:spcAft>
            </a:pPr>
            <a:r>
              <a:rPr lang="en-US" sz="2000" dirty="0"/>
              <a:t>95% via Interactive Voice Response </a:t>
            </a:r>
          </a:p>
          <a:p>
            <a:pPr lvl="1">
              <a:lnSpc>
                <a:spcPct val="100000"/>
              </a:lnSpc>
              <a:spcAft>
                <a:spcPts val="500"/>
              </a:spcAft>
            </a:pPr>
            <a:r>
              <a:rPr lang="en-US" sz="2000" dirty="0"/>
              <a:t>Selected since phone # was common data across all patients</a:t>
            </a:r>
          </a:p>
          <a:p>
            <a:pPr>
              <a:lnSpc>
                <a:spcPct val="100000"/>
              </a:lnSpc>
              <a:spcBef>
                <a:spcPts val="500"/>
              </a:spcBef>
              <a:spcAft>
                <a:spcPts val="500"/>
              </a:spcAft>
            </a:pPr>
            <a:r>
              <a:rPr lang="en-US" sz="2400" dirty="0"/>
              <a:t>2,460 completed COVID-19 Daily Health Checks</a:t>
            </a:r>
          </a:p>
          <a:p>
            <a:pPr marL="457200" lvl="1" indent="0">
              <a:lnSpc>
                <a:spcPct val="100000"/>
              </a:lnSpc>
              <a:spcAft>
                <a:spcPts val="500"/>
              </a:spcAft>
              <a:buNone/>
            </a:pPr>
            <a:endParaRPr lang="en-US" dirty="0"/>
          </a:p>
          <a:p>
            <a:pPr marL="0" indent="0">
              <a:buNone/>
            </a:pPr>
            <a:endParaRPr lang="en-US" dirty="0"/>
          </a:p>
        </p:txBody>
      </p:sp>
    </p:spTree>
    <p:extLst>
      <p:ext uri="{BB962C8B-B14F-4D97-AF65-F5344CB8AC3E}">
        <p14:creationId xmlns:p14="http://schemas.microsoft.com/office/powerpoint/2010/main" val="37040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16</a:t>
            </a:fld>
            <a:endParaRPr lang="en-US" dirty="0"/>
          </a:p>
        </p:txBody>
      </p:sp>
      <p:graphicFrame>
        <p:nvGraphicFramePr>
          <p:cNvPr id="10" name="Content Placeholder 9">
            <a:extLst>
              <a:ext uri="{FF2B5EF4-FFF2-40B4-BE49-F238E27FC236}">
                <a16:creationId xmlns:a16="http://schemas.microsoft.com/office/drawing/2014/main" id="{3A383ABE-C35D-46C1-859C-93E9FDD77C03}"/>
              </a:ext>
            </a:extLst>
          </p:cNvPr>
          <p:cNvGraphicFramePr>
            <a:graphicFrameLocks noGrp="1"/>
          </p:cNvGraphicFramePr>
          <p:nvPr>
            <p:ph idx="1"/>
            <p:extLst>
              <p:ext uri="{D42A27DB-BD31-4B8C-83A1-F6EECF244321}">
                <p14:modId xmlns:p14="http://schemas.microsoft.com/office/powerpoint/2010/main" val="3641158152"/>
              </p:ext>
            </p:extLst>
          </p:nvPr>
        </p:nvGraphicFramePr>
        <p:xfrm>
          <a:off x="3720047" y="2189260"/>
          <a:ext cx="6883400" cy="4121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14A7DE26-EFDD-4703-B315-7606F1F7865B}"/>
              </a:ext>
            </a:extLst>
          </p:cNvPr>
          <p:cNvSpPr>
            <a:spLocks noGrp="1"/>
          </p:cNvSpPr>
          <p:nvPr>
            <p:ph type="title"/>
          </p:nvPr>
        </p:nvSpPr>
        <p:spPr/>
        <p:txBody>
          <a:bodyPr/>
          <a:lstStyle/>
          <a:p>
            <a:r>
              <a:rPr lang="en-US" dirty="0"/>
              <a:t>Results:</a:t>
            </a:r>
            <a:r>
              <a:rPr lang="en-US" b="1" dirty="0"/>
              <a:t> </a:t>
            </a:r>
            <a:r>
              <a:rPr lang="en-US" sz="2000" b="1" dirty="0"/>
              <a:t>Outbound telehealth encounters completed by care team </a:t>
            </a:r>
            <a:endParaRPr lang="en-US" sz="2000" dirty="0"/>
          </a:p>
        </p:txBody>
      </p:sp>
    </p:spTree>
    <p:extLst>
      <p:ext uri="{BB962C8B-B14F-4D97-AF65-F5344CB8AC3E}">
        <p14:creationId xmlns:p14="http://schemas.microsoft.com/office/powerpoint/2010/main" val="249793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17</a:t>
            </a:fld>
            <a:endParaRPr lang="en-US" dirty="0"/>
          </a:p>
        </p:txBody>
      </p:sp>
      <p:graphicFrame>
        <p:nvGraphicFramePr>
          <p:cNvPr id="10" name="Content Placeholder 9">
            <a:extLst>
              <a:ext uri="{FF2B5EF4-FFF2-40B4-BE49-F238E27FC236}">
                <a16:creationId xmlns:a16="http://schemas.microsoft.com/office/drawing/2014/main" id="{1B353994-4438-4DF3-8114-876BFA5C7B91}"/>
              </a:ext>
            </a:extLst>
          </p:cNvPr>
          <p:cNvGraphicFramePr>
            <a:graphicFrameLocks noGrp="1"/>
          </p:cNvGraphicFramePr>
          <p:nvPr>
            <p:ph idx="1"/>
            <p:extLst>
              <p:ext uri="{D42A27DB-BD31-4B8C-83A1-F6EECF244321}">
                <p14:modId xmlns:p14="http://schemas.microsoft.com/office/powerpoint/2010/main" val="1821073447"/>
              </p:ext>
            </p:extLst>
          </p:nvPr>
        </p:nvGraphicFramePr>
        <p:xfrm>
          <a:off x="3510388" y="2058474"/>
          <a:ext cx="6883400" cy="41211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046FB546-67BE-4D6C-ABA8-0B17943559BF}"/>
              </a:ext>
            </a:extLst>
          </p:cNvPr>
          <p:cNvSpPr>
            <a:spLocks noGrp="1"/>
          </p:cNvSpPr>
          <p:nvPr>
            <p:ph type="title"/>
          </p:nvPr>
        </p:nvSpPr>
        <p:spPr>
          <a:xfrm>
            <a:off x="2184400" y="365125"/>
            <a:ext cx="9679354" cy="1325563"/>
          </a:xfrm>
        </p:spPr>
        <p:txBody>
          <a:bodyPr>
            <a:normAutofit/>
          </a:bodyPr>
          <a:lstStyle/>
          <a:p>
            <a:r>
              <a:rPr lang="en-US" sz="2800" dirty="0"/>
              <a:t>Results: Total hours per month on outbound telehealth </a:t>
            </a:r>
          </a:p>
        </p:txBody>
      </p:sp>
      <p:sp>
        <p:nvSpPr>
          <p:cNvPr id="7" name="TextBox 6">
            <a:extLst>
              <a:ext uri="{FF2B5EF4-FFF2-40B4-BE49-F238E27FC236}">
                <a16:creationId xmlns:a16="http://schemas.microsoft.com/office/drawing/2014/main" id="{D38E336C-8906-43FB-AC56-64876D23B36A}"/>
              </a:ext>
            </a:extLst>
          </p:cNvPr>
          <p:cNvSpPr txBox="1"/>
          <p:nvPr/>
        </p:nvSpPr>
        <p:spPr>
          <a:xfrm>
            <a:off x="7487074" y="3031261"/>
            <a:ext cx="1829282" cy="261610"/>
          </a:xfrm>
          <a:prstGeom prst="rect">
            <a:avLst/>
          </a:prstGeom>
          <a:noFill/>
        </p:spPr>
        <p:txBody>
          <a:bodyPr wrap="square" rtlCol="0">
            <a:spAutoFit/>
          </a:bodyPr>
          <a:lstStyle/>
          <a:p>
            <a:r>
              <a:rPr lang="en-US" sz="1100" b="1" dirty="0"/>
              <a:t>8% increase </a:t>
            </a:r>
          </a:p>
        </p:txBody>
      </p:sp>
    </p:spTree>
    <p:extLst>
      <p:ext uri="{BB962C8B-B14F-4D97-AF65-F5344CB8AC3E}">
        <p14:creationId xmlns:p14="http://schemas.microsoft.com/office/powerpoint/2010/main" val="322025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18</a:t>
            </a:fld>
            <a:endParaRPr lang="en-US" dirty="0"/>
          </a:p>
        </p:txBody>
      </p:sp>
      <p:graphicFrame>
        <p:nvGraphicFramePr>
          <p:cNvPr id="10" name="Content Placeholder 9">
            <a:extLst>
              <a:ext uri="{FF2B5EF4-FFF2-40B4-BE49-F238E27FC236}">
                <a16:creationId xmlns:a16="http://schemas.microsoft.com/office/drawing/2014/main" id="{258711FE-BB96-4840-898D-6EB459747A37}"/>
              </a:ext>
            </a:extLst>
          </p:cNvPr>
          <p:cNvGraphicFramePr>
            <a:graphicFrameLocks noGrp="1"/>
          </p:cNvGraphicFramePr>
          <p:nvPr>
            <p:ph idx="1"/>
            <p:extLst>
              <p:ext uri="{D42A27DB-BD31-4B8C-83A1-F6EECF244321}">
                <p14:modId xmlns:p14="http://schemas.microsoft.com/office/powerpoint/2010/main" val="1153952234"/>
              </p:ext>
            </p:extLst>
          </p:nvPr>
        </p:nvGraphicFramePr>
        <p:xfrm>
          <a:off x="3040308" y="2097109"/>
          <a:ext cx="7430216" cy="417490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a:extLst>
              <a:ext uri="{FF2B5EF4-FFF2-40B4-BE49-F238E27FC236}">
                <a16:creationId xmlns:a16="http://schemas.microsoft.com/office/drawing/2014/main" id="{0219CC62-876A-4884-8DD1-6C1CCD6F83C2}"/>
              </a:ext>
            </a:extLst>
          </p:cNvPr>
          <p:cNvSpPr>
            <a:spLocks noGrp="1"/>
          </p:cNvSpPr>
          <p:nvPr>
            <p:ph type="title"/>
          </p:nvPr>
        </p:nvSpPr>
        <p:spPr>
          <a:xfrm>
            <a:off x="2184400" y="365125"/>
            <a:ext cx="9390380" cy="1325563"/>
          </a:xfrm>
        </p:spPr>
        <p:txBody>
          <a:bodyPr>
            <a:normAutofit/>
          </a:bodyPr>
          <a:lstStyle/>
          <a:p>
            <a:r>
              <a:rPr lang="en-US" sz="3200" dirty="0"/>
              <a:t>Results: Unique patients with telehealth encounter</a:t>
            </a:r>
          </a:p>
        </p:txBody>
      </p:sp>
      <p:sp>
        <p:nvSpPr>
          <p:cNvPr id="2" name="TextBox 1">
            <a:extLst>
              <a:ext uri="{FF2B5EF4-FFF2-40B4-BE49-F238E27FC236}">
                <a16:creationId xmlns:a16="http://schemas.microsoft.com/office/drawing/2014/main" id="{A81E60D9-E6B7-4A36-AE63-8F1E9EF8B821}"/>
              </a:ext>
            </a:extLst>
          </p:cNvPr>
          <p:cNvSpPr txBox="1"/>
          <p:nvPr/>
        </p:nvSpPr>
        <p:spPr>
          <a:xfrm>
            <a:off x="7453456" y="3017814"/>
            <a:ext cx="1829282" cy="276999"/>
          </a:xfrm>
          <a:prstGeom prst="rect">
            <a:avLst/>
          </a:prstGeom>
          <a:noFill/>
        </p:spPr>
        <p:txBody>
          <a:bodyPr wrap="square" rtlCol="0">
            <a:spAutoFit/>
          </a:bodyPr>
          <a:lstStyle/>
          <a:p>
            <a:r>
              <a:rPr lang="en-US" sz="1200" b="1" dirty="0"/>
              <a:t>17% increase </a:t>
            </a:r>
          </a:p>
        </p:txBody>
      </p:sp>
    </p:spTree>
    <p:extLst>
      <p:ext uri="{BB962C8B-B14F-4D97-AF65-F5344CB8AC3E}">
        <p14:creationId xmlns:p14="http://schemas.microsoft.com/office/powerpoint/2010/main" val="1794206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8295FC-7D8F-4291-AE30-48BBC5556C80}"/>
              </a:ext>
            </a:extLst>
          </p:cNvPr>
          <p:cNvSpPr>
            <a:spLocks noGrp="1"/>
          </p:cNvSpPr>
          <p:nvPr>
            <p:ph type="sldNum" sz="quarter" idx="12"/>
          </p:nvPr>
        </p:nvSpPr>
        <p:spPr/>
        <p:txBody>
          <a:bodyPr/>
          <a:lstStyle/>
          <a:p>
            <a:fld id="{AC0355AA-41FE-4AF1-8264-AEDDD7D0373D}" type="slidenum">
              <a:rPr lang="en-US" smtClean="0"/>
              <a:t>19</a:t>
            </a:fld>
            <a:endParaRPr lang="en-US" dirty="0"/>
          </a:p>
        </p:txBody>
      </p:sp>
      <p:sp>
        <p:nvSpPr>
          <p:cNvPr id="7" name="Title 6">
            <a:extLst>
              <a:ext uri="{FF2B5EF4-FFF2-40B4-BE49-F238E27FC236}">
                <a16:creationId xmlns:a16="http://schemas.microsoft.com/office/drawing/2014/main" id="{29C51692-F671-440E-9765-E5D063DC022E}"/>
              </a:ext>
            </a:extLst>
          </p:cNvPr>
          <p:cNvSpPr>
            <a:spLocks noGrp="1"/>
          </p:cNvSpPr>
          <p:nvPr>
            <p:ph type="title"/>
          </p:nvPr>
        </p:nvSpPr>
        <p:spPr>
          <a:xfrm>
            <a:off x="2184400" y="365125"/>
            <a:ext cx="9627126" cy="1325563"/>
          </a:xfrm>
        </p:spPr>
        <p:txBody>
          <a:bodyPr>
            <a:normAutofit/>
          </a:bodyPr>
          <a:lstStyle/>
          <a:p>
            <a:r>
              <a:rPr lang="en-US" sz="3600" dirty="0"/>
              <a:t>Results: Billable telehealth encounters</a:t>
            </a:r>
          </a:p>
        </p:txBody>
      </p:sp>
      <p:graphicFrame>
        <p:nvGraphicFramePr>
          <p:cNvPr id="8" name="Chart 7">
            <a:extLst>
              <a:ext uri="{FF2B5EF4-FFF2-40B4-BE49-F238E27FC236}">
                <a16:creationId xmlns:a16="http://schemas.microsoft.com/office/drawing/2014/main" id="{8C0CCC38-097A-4E61-A94A-80CC8170C1D6}"/>
              </a:ext>
            </a:extLst>
          </p:cNvPr>
          <p:cNvGraphicFramePr>
            <a:graphicFrameLocks/>
          </p:cNvGraphicFramePr>
          <p:nvPr>
            <p:extLst>
              <p:ext uri="{D42A27DB-BD31-4B8C-83A1-F6EECF244321}">
                <p14:modId xmlns:p14="http://schemas.microsoft.com/office/powerpoint/2010/main" val="538599304"/>
              </p:ext>
            </p:extLst>
          </p:nvPr>
        </p:nvGraphicFramePr>
        <p:xfrm>
          <a:off x="2426313" y="2072509"/>
          <a:ext cx="8073521" cy="364091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0F55571-8481-4D98-9CAB-63503DCF009F}"/>
              </a:ext>
            </a:extLst>
          </p:cNvPr>
          <p:cNvSpPr txBox="1"/>
          <p:nvPr/>
        </p:nvSpPr>
        <p:spPr>
          <a:xfrm>
            <a:off x="7566966" y="3213556"/>
            <a:ext cx="1829282" cy="430887"/>
          </a:xfrm>
          <a:prstGeom prst="rect">
            <a:avLst/>
          </a:prstGeom>
          <a:noFill/>
        </p:spPr>
        <p:txBody>
          <a:bodyPr wrap="square" rtlCol="0">
            <a:spAutoFit/>
          </a:bodyPr>
          <a:lstStyle/>
          <a:p>
            <a:pPr algn="ctr"/>
            <a:r>
              <a:rPr lang="en-US" sz="1100" b="1" dirty="0"/>
              <a:t>32% increase in billable encounters</a:t>
            </a:r>
          </a:p>
        </p:txBody>
      </p:sp>
    </p:spTree>
    <p:extLst>
      <p:ext uri="{BB962C8B-B14F-4D97-AF65-F5344CB8AC3E}">
        <p14:creationId xmlns:p14="http://schemas.microsoft.com/office/powerpoint/2010/main" val="105079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4130F365-B73E-4BE4-B9B5-F0BE488236CC}"/>
              </a:ext>
            </a:extLst>
          </p:cNvPr>
          <p:cNvSpPr>
            <a:spLocks noGrp="1"/>
          </p:cNvSpPr>
          <p:nvPr>
            <p:ph type="sldNum" sz="quarter" idx="12"/>
          </p:nvPr>
        </p:nvSpPr>
        <p:spPr/>
        <p:txBody>
          <a:bodyPr/>
          <a:lstStyle/>
          <a:p>
            <a:fld id="{AC0355AA-41FE-4AF1-8264-AEDDD7D0373D}" type="slidenum">
              <a:rPr lang="en-US" smtClean="0"/>
              <a:t>2</a:t>
            </a:fld>
            <a:endParaRPr lang="en-US" dirty="0"/>
          </a:p>
        </p:txBody>
      </p:sp>
      <p:pic>
        <p:nvPicPr>
          <p:cNvPr id="12" name="Picture 11" descr="A picture containing drawing&#10;&#10;Description automatically generated">
            <a:extLst>
              <a:ext uri="{FF2B5EF4-FFF2-40B4-BE49-F238E27FC236}">
                <a16:creationId xmlns:a16="http://schemas.microsoft.com/office/drawing/2014/main" id="{F1D1486D-4014-4DC3-86AD-9429C02EA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8866" y="283706"/>
            <a:ext cx="1885146" cy="1362532"/>
          </a:xfrm>
          <a:prstGeom prst="rect">
            <a:avLst/>
          </a:prstGeom>
        </p:spPr>
      </p:pic>
      <p:sp>
        <p:nvSpPr>
          <p:cNvPr id="18" name="Content Placeholder 8">
            <a:extLst>
              <a:ext uri="{FF2B5EF4-FFF2-40B4-BE49-F238E27FC236}">
                <a16:creationId xmlns:a16="http://schemas.microsoft.com/office/drawing/2014/main" id="{37BE6EDF-E533-4B76-B79B-0A24ADC37AF3}"/>
              </a:ext>
            </a:extLst>
          </p:cNvPr>
          <p:cNvSpPr>
            <a:spLocks noGrp="1"/>
          </p:cNvSpPr>
          <p:nvPr>
            <p:ph idx="1"/>
          </p:nvPr>
        </p:nvSpPr>
        <p:spPr>
          <a:xfrm>
            <a:off x="2184400" y="1825625"/>
            <a:ext cx="9169400" cy="4351338"/>
          </a:xfrm>
        </p:spPr>
        <p:txBody>
          <a:bodyPr>
            <a:normAutofit/>
          </a:bodyPr>
          <a:lstStyle/>
          <a:p>
            <a:pPr>
              <a:spcBef>
                <a:spcPts val="500"/>
              </a:spcBef>
              <a:spcAft>
                <a:spcPts val="500"/>
              </a:spcAft>
            </a:pPr>
            <a:r>
              <a:rPr lang="en-US" sz="2400" dirty="0"/>
              <a:t>Located in southern FL</a:t>
            </a:r>
          </a:p>
          <a:p>
            <a:pPr>
              <a:spcBef>
                <a:spcPts val="500"/>
              </a:spcBef>
              <a:spcAft>
                <a:spcPts val="500"/>
              </a:spcAft>
            </a:pPr>
            <a:r>
              <a:rPr lang="en-US" sz="2400" dirty="0"/>
              <a:t>Specializes in customized care for high risk and those that require complex care management</a:t>
            </a:r>
          </a:p>
          <a:p>
            <a:pPr>
              <a:spcBef>
                <a:spcPts val="500"/>
              </a:spcBef>
              <a:spcAft>
                <a:spcPts val="500"/>
              </a:spcAft>
            </a:pPr>
            <a:r>
              <a:rPr lang="en-US" sz="2400" dirty="0"/>
              <a:t>Experts in the use of telehealth and remote patient monitoring, to deliver proactive care that is shown to reduce costs and improve satisfaction</a:t>
            </a:r>
          </a:p>
          <a:p>
            <a:pPr>
              <a:spcBef>
                <a:spcPts val="500"/>
              </a:spcBef>
              <a:spcAft>
                <a:spcPts val="500"/>
              </a:spcAft>
            </a:pPr>
            <a:r>
              <a:rPr lang="en-US" sz="2400" dirty="0"/>
              <a:t>Provide innovative remote healthcare solutions for CINs, ACOs, MSOs and provider offices</a:t>
            </a:r>
          </a:p>
          <a:p>
            <a:pPr>
              <a:spcBef>
                <a:spcPts val="500"/>
              </a:spcBef>
              <a:spcAft>
                <a:spcPts val="500"/>
              </a:spcAft>
            </a:pPr>
            <a:r>
              <a:rPr lang="en-US" sz="2400" dirty="0"/>
              <a:t>Develop customized programs to achieve value-based goals</a:t>
            </a:r>
          </a:p>
          <a:p>
            <a:pPr>
              <a:spcBef>
                <a:spcPts val="500"/>
              </a:spcBef>
              <a:spcAft>
                <a:spcPts val="500"/>
              </a:spcAft>
            </a:pPr>
            <a:endParaRPr lang="en-US" sz="2400" dirty="0"/>
          </a:p>
          <a:p>
            <a:endParaRPr lang="en-US" sz="2000" dirty="0"/>
          </a:p>
        </p:txBody>
      </p:sp>
      <p:sp>
        <p:nvSpPr>
          <p:cNvPr id="4" name="Title 3">
            <a:extLst>
              <a:ext uri="{FF2B5EF4-FFF2-40B4-BE49-F238E27FC236}">
                <a16:creationId xmlns:a16="http://schemas.microsoft.com/office/drawing/2014/main" id="{A7BB6721-F884-445C-9369-49419699F385}"/>
              </a:ext>
            </a:extLst>
          </p:cNvPr>
          <p:cNvSpPr>
            <a:spLocks noGrp="1"/>
          </p:cNvSpPr>
          <p:nvPr>
            <p:ph type="title"/>
          </p:nvPr>
        </p:nvSpPr>
        <p:spPr/>
        <p:txBody>
          <a:bodyPr/>
          <a:lstStyle/>
          <a:p>
            <a:r>
              <a:rPr lang="en-US" dirty="0"/>
              <a:t>Dr. Yeeny Gonzalez, CEO</a:t>
            </a:r>
          </a:p>
        </p:txBody>
      </p:sp>
    </p:spTree>
    <p:extLst>
      <p:ext uri="{BB962C8B-B14F-4D97-AF65-F5344CB8AC3E}">
        <p14:creationId xmlns:p14="http://schemas.microsoft.com/office/powerpoint/2010/main" val="4237719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E03DF1-07C5-4529-BCD8-3CD9862A72D3}"/>
              </a:ext>
            </a:extLst>
          </p:cNvPr>
          <p:cNvSpPr>
            <a:spLocks noGrp="1"/>
          </p:cNvSpPr>
          <p:nvPr>
            <p:ph type="sldNum" sz="quarter" idx="12"/>
          </p:nvPr>
        </p:nvSpPr>
        <p:spPr/>
        <p:txBody>
          <a:bodyPr/>
          <a:lstStyle/>
          <a:p>
            <a:fld id="{AC0355AA-41FE-4AF1-8264-AEDDD7D0373D}" type="slidenum">
              <a:rPr lang="en-US" smtClean="0"/>
              <a:t>20</a:t>
            </a:fld>
            <a:endParaRPr lang="en-US" dirty="0"/>
          </a:p>
        </p:txBody>
      </p:sp>
      <p:graphicFrame>
        <p:nvGraphicFramePr>
          <p:cNvPr id="13" name="Chart 12">
            <a:extLst>
              <a:ext uri="{FF2B5EF4-FFF2-40B4-BE49-F238E27FC236}">
                <a16:creationId xmlns:a16="http://schemas.microsoft.com/office/drawing/2014/main" id="{E6A05D12-DDA1-465B-AF0E-8263B0F41DD9}"/>
              </a:ext>
            </a:extLst>
          </p:cNvPr>
          <p:cNvGraphicFramePr>
            <a:graphicFrameLocks/>
          </p:cNvGraphicFramePr>
          <p:nvPr>
            <p:extLst>
              <p:ext uri="{D42A27DB-BD31-4B8C-83A1-F6EECF244321}">
                <p14:modId xmlns:p14="http://schemas.microsoft.com/office/powerpoint/2010/main" val="3595167196"/>
              </p:ext>
            </p:extLst>
          </p:nvPr>
        </p:nvGraphicFramePr>
        <p:xfrm>
          <a:off x="3535469" y="2311690"/>
          <a:ext cx="6560204" cy="378540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a:extLst>
              <a:ext uri="{FF2B5EF4-FFF2-40B4-BE49-F238E27FC236}">
                <a16:creationId xmlns:a16="http://schemas.microsoft.com/office/drawing/2014/main" id="{467DB13E-D1B1-48C8-984A-5D3AE9EA9B73}"/>
              </a:ext>
            </a:extLst>
          </p:cNvPr>
          <p:cNvSpPr>
            <a:spLocks noGrp="1"/>
          </p:cNvSpPr>
          <p:nvPr>
            <p:ph type="title"/>
          </p:nvPr>
        </p:nvSpPr>
        <p:spPr/>
        <p:txBody>
          <a:bodyPr>
            <a:normAutofit/>
          </a:bodyPr>
          <a:lstStyle/>
          <a:p>
            <a:r>
              <a:rPr lang="en-US" sz="3200" dirty="0"/>
              <a:t>Results: Percent with COVID-19 symptoms</a:t>
            </a:r>
          </a:p>
        </p:txBody>
      </p:sp>
      <p:graphicFrame>
        <p:nvGraphicFramePr>
          <p:cNvPr id="5" name="Chart 4">
            <a:extLst>
              <a:ext uri="{FF2B5EF4-FFF2-40B4-BE49-F238E27FC236}">
                <a16:creationId xmlns:a16="http://schemas.microsoft.com/office/drawing/2014/main" id="{E6A05D12-DDA1-465B-AF0E-8263B0F41DD9}"/>
              </a:ext>
            </a:extLst>
          </p:cNvPr>
          <p:cNvGraphicFramePr>
            <a:graphicFrameLocks/>
          </p:cNvGraphicFramePr>
          <p:nvPr>
            <p:extLst>
              <p:ext uri="{D42A27DB-BD31-4B8C-83A1-F6EECF244321}">
                <p14:modId xmlns:p14="http://schemas.microsoft.com/office/powerpoint/2010/main" val="3307292486"/>
              </p:ext>
            </p:extLst>
          </p:nvPr>
        </p:nvGraphicFramePr>
        <p:xfrm>
          <a:off x="3676649" y="2071687"/>
          <a:ext cx="6032127" cy="39458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855D9E2-DF49-4143-A5BB-F429F56E7485}"/>
              </a:ext>
            </a:extLst>
          </p:cNvPr>
          <p:cNvSpPr txBox="1"/>
          <p:nvPr/>
        </p:nvSpPr>
        <p:spPr>
          <a:xfrm>
            <a:off x="2313673" y="6440668"/>
            <a:ext cx="3877993" cy="253916"/>
          </a:xfrm>
          <a:prstGeom prst="rect">
            <a:avLst/>
          </a:prstGeom>
          <a:noFill/>
        </p:spPr>
        <p:txBody>
          <a:bodyPr wrap="square" rtlCol="0">
            <a:spAutoFit/>
          </a:bodyPr>
          <a:lstStyle/>
          <a:p>
            <a:r>
              <a:rPr lang="en-US" sz="1050" dirty="0"/>
              <a:t>1191 patient responses indicating 1 or more symptoms</a:t>
            </a:r>
          </a:p>
        </p:txBody>
      </p:sp>
    </p:spTree>
    <p:extLst>
      <p:ext uri="{BB962C8B-B14F-4D97-AF65-F5344CB8AC3E}">
        <p14:creationId xmlns:p14="http://schemas.microsoft.com/office/powerpoint/2010/main" val="499084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4B37F35-E4E5-46C8-87EE-567B13F20EE7}"/>
              </a:ext>
            </a:extLst>
          </p:cNvPr>
          <p:cNvGraphicFramePr>
            <a:graphicFrameLocks noGrp="1"/>
          </p:cNvGraphicFramePr>
          <p:nvPr>
            <p:ph idx="1"/>
            <p:extLst>
              <p:ext uri="{D42A27DB-BD31-4B8C-83A1-F6EECF244321}">
                <p14:modId xmlns:p14="http://schemas.microsoft.com/office/powerpoint/2010/main" val="369447655"/>
              </p:ext>
            </p:extLst>
          </p:nvPr>
        </p:nvGraphicFramePr>
        <p:xfrm>
          <a:off x="2624834" y="2183695"/>
          <a:ext cx="6675438" cy="378618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8F24E629-A1CA-45D5-9302-12EA5C7BAEB0}"/>
              </a:ext>
            </a:extLst>
          </p:cNvPr>
          <p:cNvSpPr>
            <a:spLocks noGrp="1"/>
          </p:cNvSpPr>
          <p:nvPr>
            <p:ph type="sldNum" sz="quarter" idx="12"/>
          </p:nvPr>
        </p:nvSpPr>
        <p:spPr/>
        <p:txBody>
          <a:bodyPr/>
          <a:lstStyle/>
          <a:p>
            <a:fld id="{AC0355AA-41FE-4AF1-8264-AEDDD7D0373D}" type="slidenum">
              <a:rPr lang="en-US" smtClean="0"/>
              <a:t>21</a:t>
            </a:fld>
            <a:endParaRPr lang="en-US" dirty="0"/>
          </a:p>
        </p:txBody>
      </p:sp>
      <p:sp>
        <p:nvSpPr>
          <p:cNvPr id="13" name="Title 6">
            <a:extLst>
              <a:ext uri="{FF2B5EF4-FFF2-40B4-BE49-F238E27FC236}">
                <a16:creationId xmlns:a16="http://schemas.microsoft.com/office/drawing/2014/main" id="{49E5B4E2-BD7C-455E-8D24-49E281754B4C}"/>
              </a:ext>
            </a:extLst>
          </p:cNvPr>
          <p:cNvSpPr>
            <a:spLocks noGrp="1"/>
          </p:cNvSpPr>
          <p:nvPr>
            <p:ph type="title"/>
          </p:nvPr>
        </p:nvSpPr>
        <p:spPr>
          <a:xfrm>
            <a:off x="2184400" y="365125"/>
            <a:ext cx="9451340" cy="1325563"/>
          </a:xfrm>
        </p:spPr>
        <p:txBody>
          <a:bodyPr>
            <a:normAutofit/>
          </a:bodyPr>
          <a:lstStyle/>
          <a:p>
            <a:r>
              <a:rPr lang="en-US" sz="3200" dirty="0"/>
              <a:t>Results: Overall program patient satisfaction  </a:t>
            </a:r>
          </a:p>
        </p:txBody>
      </p:sp>
      <p:graphicFrame>
        <p:nvGraphicFramePr>
          <p:cNvPr id="6" name="Chart 5">
            <a:extLst>
              <a:ext uri="{FF2B5EF4-FFF2-40B4-BE49-F238E27FC236}">
                <a16:creationId xmlns:a16="http://schemas.microsoft.com/office/drawing/2014/main" id="{98DBDECC-8D6F-4C77-94F8-F0CBD7C882E9}"/>
              </a:ext>
            </a:extLst>
          </p:cNvPr>
          <p:cNvGraphicFramePr>
            <a:graphicFrameLocks/>
          </p:cNvGraphicFramePr>
          <p:nvPr>
            <p:extLst>
              <p:ext uri="{D42A27DB-BD31-4B8C-83A1-F6EECF244321}">
                <p14:modId xmlns:p14="http://schemas.microsoft.com/office/powerpoint/2010/main" val="144971426"/>
              </p:ext>
            </p:extLst>
          </p:nvPr>
        </p:nvGraphicFramePr>
        <p:xfrm>
          <a:off x="3809999" y="2057399"/>
          <a:ext cx="5578699" cy="391248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B5B2595-A5F6-42C1-A53D-15C4B526F672}"/>
              </a:ext>
            </a:extLst>
          </p:cNvPr>
          <p:cNvSpPr txBox="1"/>
          <p:nvPr/>
        </p:nvSpPr>
        <p:spPr>
          <a:xfrm>
            <a:off x="4588652" y="2091778"/>
            <a:ext cx="4904971" cy="369332"/>
          </a:xfrm>
          <a:prstGeom prst="rect">
            <a:avLst/>
          </a:prstGeom>
          <a:noFill/>
        </p:spPr>
        <p:txBody>
          <a:bodyPr wrap="square" rtlCol="0">
            <a:spAutoFit/>
          </a:bodyPr>
          <a:lstStyle/>
          <a:p>
            <a:r>
              <a:rPr lang="en-US" dirty="0">
                <a:solidFill>
                  <a:schemeClr val="tx1">
                    <a:lumMod val="65000"/>
                    <a:lumOff val="35000"/>
                  </a:schemeClr>
                </a:solidFill>
              </a:rPr>
              <a:t>82% Patients Satisfied with the COVID-19 Program</a:t>
            </a:r>
          </a:p>
        </p:txBody>
      </p:sp>
      <p:sp>
        <p:nvSpPr>
          <p:cNvPr id="8" name="TextBox 7">
            <a:extLst>
              <a:ext uri="{FF2B5EF4-FFF2-40B4-BE49-F238E27FC236}">
                <a16:creationId xmlns:a16="http://schemas.microsoft.com/office/drawing/2014/main" id="{8E6B28ED-40A0-46AF-99CD-853F77DF0E83}"/>
              </a:ext>
            </a:extLst>
          </p:cNvPr>
          <p:cNvSpPr txBox="1"/>
          <p:nvPr/>
        </p:nvSpPr>
        <p:spPr>
          <a:xfrm>
            <a:off x="2218007" y="6238959"/>
            <a:ext cx="3877993" cy="253916"/>
          </a:xfrm>
          <a:prstGeom prst="rect">
            <a:avLst/>
          </a:prstGeom>
          <a:noFill/>
        </p:spPr>
        <p:txBody>
          <a:bodyPr wrap="square" rtlCol="0">
            <a:spAutoFit/>
          </a:bodyPr>
          <a:lstStyle/>
          <a:p>
            <a:r>
              <a:rPr lang="en-US" sz="1050" dirty="0"/>
              <a:t>N=1191 patient responses  </a:t>
            </a:r>
          </a:p>
        </p:txBody>
      </p:sp>
      <p:graphicFrame>
        <p:nvGraphicFramePr>
          <p:cNvPr id="9" name="Chart 8">
            <a:extLst>
              <a:ext uri="{FF2B5EF4-FFF2-40B4-BE49-F238E27FC236}">
                <a16:creationId xmlns:a16="http://schemas.microsoft.com/office/drawing/2014/main" id="{98DBDECC-8D6F-4C77-94F8-F0CBD7C882E9}"/>
              </a:ext>
            </a:extLst>
          </p:cNvPr>
          <p:cNvGraphicFramePr>
            <a:graphicFrameLocks/>
          </p:cNvGraphicFramePr>
          <p:nvPr>
            <p:extLst>
              <p:ext uri="{D42A27DB-BD31-4B8C-83A1-F6EECF244321}">
                <p14:modId xmlns:p14="http://schemas.microsoft.com/office/powerpoint/2010/main" val="2869966196"/>
              </p:ext>
            </p:extLst>
          </p:nvPr>
        </p:nvGraphicFramePr>
        <p:xfrm>
          <a:off x="4157003" y="2512109"/>
          <a:ext cx="5280622" cy="34130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882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F191B38-A456-41EA-89DB-3FA203A3CEF1}"/>
              </a:ext>
            </a:extLst>
          </p:cNvPr>
          <p:cNvGraphicFramePr>
            <a:graphicFrameLocks noGrp="1"/>
          </p:cNvGraphicFramePr>
          <p:nvPr>
            <p:ph idx="1"/>
            <p:extLst>
              <p:ext uri="{D42A27DB-BD31-4B8C-83A1-F6EECF244321}">
                <p14:modId xmlns:p14="http://schemas.microsoft.com/office/powerpoint/2010/main" val="12070269"/>
              </p:ext>
            </p:extLst>
          </p:nvPr>
        </p:nvGraphicFramePr>
        <p:xfrm>
          <a:off x="5103365" y="1949380"/>
          <a:ext cx="6675438" cy="378618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a:extLst>
              <a:ext uri="{FF2B5EF4-FFF2-40B4-BE49-F238E27FC236}">
                <a16:creationId xmlns:a16="http://schemas.microsoft.com/office/drawing/2014/main" id="{287973C1-7F65-4B8A-AC6A-DDF056906C8D}"/>
              </a:ext>
            </a:extLst>
          </p:cNvPr>
          <p:cNvSpPr>
            <a:spLocks noGrp="1"/>
          </p:cNvSpPr>
          <p:nvPr>
            <p:ph type="sldNum" sz="quarter" idx="12"/>
          </p:nvPr>
        </p:nvSpPr>
        <p:spPr/>
        <p:txBody>
          <a:bodyPr/>
          <a:lstStyle/>
          <a:p>
            <a:fld id="{AC0355AA-41FE-4AF1-8264-AEDDD7D0373D}" type="slidenum">
              <a:rPr lang="en-US" smtClean="0"/>
              <a:t>22</a:t>
            </a:fld>
            <a:endParaRPr lang="en-US" dirty="0"/>
          </a:p>
        </p:txBody>
      </p:sp>
      <p:sp>
        <p:nvSpPr>
          <p:cNvPr id="13" name="TextBox 12">
            <a:extLst>
              <a:ext uri="{FF2B5EF4-FFF2-40B4-BE49-F238E27FC236}">
                <a16:creationId xmlns:a16="http://schemas.microsoft.com/office/drawing/2014/main" id="{971DA77A-8423-4142-989B-6353677D02C5}"/>
              </a:ext>
            </a:extLst>
          </p:cNvPr>
          <p:cNvSpPr txBox="1"/>
          <p:nvPr/>
        </p:nvSpPr>
        <p:spPr>
          <a:xfrm>
            <a:off x="2218007" y="6238959"/>
            <a:ext cx="3877993" cy="253916"/>
          </a:xfrm>
          <a:prstGeom prst="rect">
            <a:avLst/>
          </a:prstGeom>
          <a:noFill/>
        </p:spPr>
        <p:txBody>
          <a:bodyPr wrap="square" rtlCol="0">
            <a:spAutoFit/>
          </a:bodyPr>
          <a:lstStyle/>
          <a:p>
            <a:r>
              <a:rPr lang="en-US" sz="1050" dirty="0"/>
              <a:t>N=812 patient responses  </a:t>
            </a:r>
          </a:p>
        </p:txBody>
      </p:sp>
      <p:sp>
        <p:nvSpPr>
          <p:cNvPr id="14" name="Title 5">
            <a:extLst>
              <a:ext uri="{FF2B5EF4-FFF2-40B4-BE49-F238E27FC236}">
                <a16:creationId xmlns:a16="http://schemas.microsoft.com/office/drawing/2014/main" id="{CC10E607-ACCF-45ED-8938-5652426BF259}"/>
              </a:ext>
            </a:extLst>
          </p:cNvPr>
          <p:cNvSpPr>
            <a:spLocks noGrp="1"/>
          </p:cNvSpPr>
          <p:nvPr>
            <p:ph type="title"/>
          </p:nvPr>
        </p:nvSpPr>
        <p:spPr>
          <a:xfrm>
            <a:off x="2184400" y="365125"/>
            <a:ext cx="9398000" cy="1325563"/>
          </a:xfrm>
        </p:spPr>
        <p:txBody>
          <a:bodyPr>
            <a:normAutofit/>
          </a:bodyPr>
          <a:lstStyle/>
          <a:p>
            <a:r>
              <a:rPr lang="en-US" sz="3600" dirty="0"/>
              <a:t>Results: Patients needing medication help</a:t>
            </a:r>
          </a:p>
        </p:txBody>
      </p:sp>
      <p:graphicFrame>
        <p:nvGraphicFramePr>
          <p:cNvPr id="8" name="Chart 7">
            <a:extLst>
              <a:ext uri="{FF2B5EF4-FFF2-40B4-BE49-F238E27FC236}">
                <a16:creationId xmlns:a16="http://schemas.microsoft.com/office/drawing/2014/main" id="{B6FF3364-3A6A-4FAB-B874-FCDCFF09531A}"/>
              </a:ext>
            </a:extLst>
          </p:cNvPr>
          <p:cNvGraphicFramePr>
            <a:graphicFrameLocks/>
          </p:cNvGraphicFramePr>
          <p:nvPr>
            <p:extLst>
              <p:ext uri="{D42A27DB-BD31-4B8C-83A1-F6EECF244321}">
                <p14:modId xmlns:p14="http://schemas.microsoft.com/office/powerpoint/2010/main" val="3335164028"/>
              </p:ext>
            </p:extLst>
          </p:nvPr>
        </p:nvGraphicFramePr>
        <p:xfrm>
          <a:off x="6985716" y="2194079"/>
          <a:ext cx="4793087" cy="3029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4DB268A8-0808-4E4B-9D04-C61BB2C5BD80}"/>
              </a:ext>
            </a:extLst>
          </p:cNvPr>
          <p:cNvGraphicFramePr>
            <a:graphicFrameLocks/>
          </p:cNvGraphicFramePr>
          <p:nvPr>
            <p:extLst>
              <p:ext uri="{D42A27DB-BD31-4B8C-83A1-F6EECF244321}">
                <p14:modId xmlns:p14="http://schemas.microsoft.com/office/powerpoint/2010/main" val="2215486450"/>
              </p:ext>
            </p:extLst>
          </p:nvPr>
        </p:nvGraphicFramePr>
        <p:xfrm>
          <a:off x="1949002" y="2194079"/>
          <a:ext cx="4619223" cy="28351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9116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84C946-25A2-4A4F-94F5-20E412B8057E}"/>
              </a:ext>
            </a:extLst>
          </p:cNvPr>
          <p:cNvSpPr>
            <a:spLocks noGrp="1"/>
          </p:cNvSpPr>
          <p:nvPr>
            <p:ph type="sldNum" sz="quarter" idx="12"/>
          </p:nvPr>
        </p:nvSpPr>
        <p:spPr/>
        <p:txBody>
          <a:bodyPr/>
          <a:lstStyle/>
          <a:p>
            <a:fld id="{AC0355AA-41FE-4AF1-8264-AEDDD7D0373D}" type="slidenum">
              <a:rPr lang="en-US" smtClean="0"/>
              <a:t>23</a:t>
            </a:fld>
            <a:endParaRPr lang="en-US" dirty="0"/>
          </a:p>
        </p:txBody>
      </p:sp>
      <p:sp>
        <p:nvSpPr>
          <p:cNvPr id="13" name="TextBox 12">
            <a:extLst>
              <a:ext uri="{FF2B5EF4-FFF2-40B4-BE49-F238E27FC236}">
                <a16:creationId xmlns:a16="http://schemas.microsoft.com/office/drawing/2014/main" id="{C9728A53-B0B3-4592-A325-0DA569CFF51A}"/>
              </a:ext>
            </a:extLst>
          </p:cNvPr>
          <p:cNvSpPr txBox="1"/>
          <p:nvPr/>
        </p:nvSpPr>
        <p:spPr>
          <a:xfrm>
            <a:off x="2358748" y="6284996"/>
            <a:ext cx="3877993" cy="253916"/>
          </a:xfrm>
          <a:prstGeom prst="rect">
            <a:avLst/>
          </a:prstGeom>
          <a:noFill/>
        </p:spPr>
        <p:txBody>
          <a:bodyPr wrap="square" rtlCol="0">
            <a:spAutoFit/>
          </a:bodyPr>
          <a:lstStyle/>
          <a:p>
            <a:r>
              <a:rPr lang="en-US" sz="1050" dirty="0"/>
              <a:t>Total 803 responded to callback requests</a:t>
            </a:r>
          </a:p>
        </p:txBody>
      </p:sp>
      <p:sp>
        <p:nvSpPr>
          <p:cNvPr id="6" name="Title 5">
            <a:extLst>
              <a:ext uri="{FF2B5EF4-FFF2-40B4-BE49-F238E27FC236}">
                <a16:creationId xmlns:a16="http://schemas.microsoft.com/office/drawing/2014/main" id="{DE5E46A4-7147-4A57-89E5-D8216DD03E73}"/>
              </a:ext>
            </a:extLst>
          </p:cNvPr>
          <p:cNvSpPr>
            <a:spLocks noGrp="1"/>
          </p:cNvSpPr>
          <p:nvPr>
            <p:ph type="title"/>
          </p:nvPr>
        </p:nvSpPr>
        <p:spPr>
          <a:xfrm>
            <a:off x="2184400" y="365125"/>
            <a:ext cx="9756140" cy="1325563"/>
          </a:xfrm>
        </p:spPr>
        <p:txBody>
          <a:bodyPr>
            <a:normAutofit/>
          </a:bodyPr>
          <a:lstStyle/>
          <a:p>
            <a:r>
              <a:rPr lang="en-US" sz="3600" dirty="0"/>
              <a:t>Results: Patients needing help from care team</a:t>
            </a:r>
          </a:p>
        </p:txBody>
      </p:sp>
      <p:graphicFrame>
        <p:nvGraphicFramePr>
          <p:cNvPr id="8" name="Chart 7">
            <a:extLst>
              <a:ext uri="{FF2B5EF4-FFF2-40B4-BE49-F238E27FC236}">
                <a16:creationId xmlns:a16="http://schemas.microsoft.com/office/drawing/2014/main" id="{BF90402F-5C8E-4606-A153-4673A1831D27}"/>
              </a:ext>
            </a:extLst>
          </p:cNvPr>
          <p:cNvGraphicFramePr>
            <a:graphicFrameLocks/>
          </p:cNvGraphicFramePr>
          <p:nvPr>
            <p:extLst>
              <p:ext uri="{D42A27DB-BD31-4B8C-83A1-F6EECF244321}">
                <p14:modId xmlns:p14="http://schemas.microsoft.com/office/powerpoint/2010/main" val="638173683"/>
              </p:ext>
            </p:extLst>
          </p:nvPr>
        </p:nvGraphicFramePr>
        <p:xfrm>
          <a:off x="1474632" y="2397561"/>
          <a:ext cx="5447763" cy="32519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6">
            <a:extLst>
              <a:ext uri="{FF2B5EF4-FFF2-40B4-BE49-F238E27FC236}">
                <a16:creationId xmlns:a16="http://schemas.microsoft.com/office/drawing/2014/main" id="{8F2FE275-BC45-480A-9E19-903FBF3ABA13}"/>
              </a:ext>
            </a:extLst>
          </p:cNvPr>
          <p:cNvGraphicFramePr>
            <a:graphicFrameLocks noGrp="1"/>
          </p:cNvGraphicFramePr>
          <p:nvPr>
            <p:ph idx="1"/>
            <p:extLst>
              <p:ext uri="{D42A27DB-BD31-4B8C-83A1-F6EECF244321}">
                <p14:modId xmlns:p14="http://schemas.microsoft.com/office/powerpoint/2010/main" val="5753400"/>
              </p:ext>
            </p:extLst>
          </p:nvPr>
        </p:nvGraphicFramePr>
        <p:xfrm>
          <a:off x="6401349" y="2397561"/>
          <a:ext cx="5588882" cy="2989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646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7848600" y="1122363"/>
            <a:ext cx="3977640" cy="3204134"/>
          </a:xfrm>
        </p:spPr>
        <p:txBody>
          <a:bodyPr anchor="b">
            <a:normAutofit/>
          </a:bodyPr>
          <a:lstStyle/>
          <a:p>
            <a:pPr algn="l"/>
            <a:r>
              <a:rPr lang="en-US" sz="4400" dirty="0"/>
              <a:t>Learnings from the COVID-19 Telehealth Program</a:t>
            </a:r>
            <a:br>
              <a:rPr lang="en-US" sz="4400" dirty="0"/>
            </a:br>
            <a:endParaRPr lang="en-US" sz="44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6228" r="47685"/>
          <a:stretch/>
        </p:blipFill>
        <p:spPr>
          <a:xfrm>
            <a:off x="20" y="10"/>
            <a:ext cx="7443196" cy="6857990"/>
          </a:xfrm>
          <a:prstGeom prst="rect">
            <a:avLst/>
          </a:prstGeom>
        </p:spPr>
      </p:pic>
      <p:sp>
        <p:nvSpPr>
          <p:cNvPr id="25"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55349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184400" y="1903927"/>
            <a:ext cx="8884992" cy="4452423"/>
          </a:xfrm>
        </p:spPr>
        <p:txBody>
          <a:bodyPr>
            <a:noAutofit/>
          </a:bodyPr>
          <a:lstStyle/>
          <a:p>
            <a:pPr lvl="0"/>
            <a:r>
              <a:rPr lang="en-US" sz="2000" dirty="0"/>
              <a:t>Strengthened patient-provider relationships</a:t>
            </a:r>
          </a:p>
          <a:p>
            <a:pPr lvl="1"/>
            <a:r>
              <a:rPr lang="en-US" sz="1600" dirty="0"/>
              <a:t>Reached entire patient panel </a:t>
            </a:r>
          </a:p>
          <a:p>
            <a:pPr lvl="1"/>
            <a:r>
              <a:rPr lang="en-US" sz="1600" i="1" dirty="0"/>
              <a:t>Enough engagement to bring patients back into the practice</a:t>
            </a:r>
          </a:p>
          <a:p>
            <a:pPr lvl="0"/>
            <a:r>
              <a:rPr lang="en-US" sz="2000" dirty="0"/>
              <a:t>Identification and care of at-risk patients</a:t>
            </a:r>
          </a:p>
          <a:p>
            <a:r>
              <a:rPr lang="en-US" sz="2000" dirty="0"/>
              <a:t>Strong levels of patient satisfaction with the program </a:t>
            </a:r>
            <a:endParaRPr lang="en-US" sz="1600" dirty="0"/>
          </a:p>
          <a:p>
            <a:pPr lvl="0"/>
            <a:r>
              <a:rPr lang="en-US" sz="2000" dirty="0"/>
              <a:t>Additional billable telehealth encounters generated</a:t>
            </a:r>
          </a:p>
          <a:p>
            <a:pPr lvl="0"/>
            <a:r>
              <a:rPr lang="en-US" sz="2000" dirty="0"/>
              <a:t>Expedited patient information needs </a:t>
            </a:r>
          </a:p>
          <a:p>
            <a:r>
              <a:rPr lang="en-US" sz="2000" dirty="0"/>
              <a:t>Supported safety for patients and care team</a:t>
            </a:r>
          </a:p>
          <a:p>
            <a:pPr lvl="1"/>
            <a:r>
              <a:rPr lang="en-US" sz="1600" dirty="0"/>
              <a:t>Patients were relieved not to have to come to the office</a:t>
            </a:r>
          </a:p>
          <a:p>
            <a:pPr lvl="1"/>
            <a:r>
              <a:rPr lang="en-US" sz="1600" dirty="0"/>
              <a:t>Clinical teams could conduct patient care while self-isolating or at home</a:t>
            </a:r>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25</a:t>
            </a:fld>
            <a:endParaRPr lang="en-US" dirty="0"/>
          </a:p>
        </p:txBody>
      </p:sp>
      <p:sp>
        <p:nvSpPr>
          <p:cNvPr id="6" name="Title 5">
            <a:extLst>
              <a:ext uri="{FF2B5EF4-FFF2-40B4-BE49-F238E27FC236}">
                <a16:creationId xmlns:a16="http://schemas.microsoft.com/office/drawing/2014/main" id="{AB0409F6-A903-4151-ABC3-34DB4C110614}"/>
              </a:ext>
            </a:extLst>
          </p:cNvPr>
          <p:cNvSpPr>
            <a:spLocks noGrp="1"/>
          </p:cNvSpPr>
          <p:nvPr>
            <p:ph type="title"/>
          </p:nvPr>
        </p:nvSpPr>
        <p:spPr/>
        <p:txBody>
          <a:bodyPr/>
          <a:lstStyle/>
          <a:p>
            <a:r>
              <a:rPr lang="en-US" dirty="0"/>
              <a:t>Key Learnings</a:t>
            </a:r>
          </a:p>
        </p:txBody>
      </p:sp>
    </p:spTree>
    <p:extLst>
      <p:ext uri="{BB962C8B-B14F-4D97-AF65-F5344CB8AC3E}">
        <p14:creationId xmlns:p14="http://schemas.microsoft.com/office/powerpoint/2010/main" val="1617561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097112" y="1821958"/>
            <a:ext cx="9783161" cy="3785419"/>
          </a:xfrm>
        </p:spPr>
        <p:txBody>
          <a:bodyPr>
            <a:noAutofit/>
          </a:bodyPr>
          <a:lstStyle/>
          <a:p>
            <a:r>
              <a:rPr lang="en-US" sz="2000" dirty="0"/>
              <a:t>Ease of use for clinical teams improved productivity </a:t>
            </a:r>
          </a:p>
          <a:p>
            <a:pPr lvl="1"/>
            <a:r>
              <a:rPr lang="en-US" sz="1400" dirty="0"/>
              <a:t>32% increase in billable telehealth encounters</a:t>
            </a:r>
          </a:p>
          <a:p>
            <a:pPr lvl="1"/>
            <a:r>
              <a:rPr lang="en-US" sz="1400" dirty="0"/>
              <a:t>17% increase in unique patients with a telehealth encounter</a:t>
            </a:r>
            <a:endParaRPr lang="en-US" sz="2000" dirty="0"/>
          </a:p>
          <a:p>
            <a:r>
              <a:rPr lang="en-US" sz="2000" dirty="0"/>
              <a:t>Patient notification of the COVID-19 notification will increase adherence</a:t>
            </a:r>
          </a:p>
          <a:p>
            <a:pPr lvl="1"/>
            <a:r>
              <a:rPr lang="en-US" sz="1600" dirty="0"/>
              <a:t>Some were unsure if it was real or not, hung up</a:t>
            </a:r>
          </a:p>
          <a:p>
            <a:r>
              <a:rPr lang="en-US" sz="2000" dirty="0"/>
              <a:t>Have a defined workflow that incorporates all telehealth functions and responsibilities</a:t>
            </a:r>
          </a:p>
          <a:p>
            <a:pPr lvl="1"/>
            <a:r>
              <a:rPr lang="en-US" sz="1600" dirty="0"/>
              <a:t>Use appropriate tools to optimize care management</a:t>
            </a:r>
          </a:p>
          <a:p>
            <a:r>
              <a:rPr lang="en-US" sz="2000" dirty="0"/>
              <a:t>Make sure team members have understand the tasks to be completed on each telehealth encounter</a:t>
            </a:r>
          </a:p>
          <a:p>
            <a:pPr lvl="1"/>
            <a:r>
              <a:rPr lang="en-US" sz="1400" dirty="0"/>
              <a:t>Not just a “phone call”</a:t>
            </a:r>
          </a:p>
          <a:p>
            <a:pPr lvl="1"/>
            <a:r>
              <a:rPr lang="en-US" sz="1400" dirty="0"/>
              <a:t>Maximizes clinical documentation </a:t>
            </a:r>
          </a:p>
          <a:p>
            <a:pPr lvl="1"/>
            <a:r>
              <a:rPr lang="en-US" sz="1400" dirty="0"/>
              <a:t>Achieved billing requirements </a:t>
            </a:r>
          </a:p>
          <a:p>
            <a:pPr lvl="1"/>
            <a:endParaRPr lang="en-US" sz="1600" dirty="0"/>
          </a:p>
          <a:p>
            <a:pPr marL="0" indent="0">
              <a:buNone/>
            </a:pPr>
            <a:r>
              <a:rPr lang="en-US" sz="1600" dirty="0"/>
              <a:t> </a:t>
            </a:r>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26</a:t>
            </a:fld>
            <a:endParaRPr lang="en-US" dirty="0"/>
          </a:p>
        </p:txBody>
      </p:sp>
      <p:sp>
        <p:nvSpPr>
          <p:cNvPr id="5" name="Title 4">
            <a:extLst>
              <a:ext uri="{FF2B5EF4-FFF2-40B4-BE49-F238E27FC236}">
                <a16:creationId xmlns:a16="http://schemas.microsoft.com/office/drawing/2014/main" id="{2879EBD7-0B6E-4344-9A2C-5DAAF928AF38}"/>
              </a:ext>
            </a:extLst>
          </p:cNvPr>
          <p:cNvSpPr>
            <a:spLocks noGrp="1"/>
          </p:cNvSpPr>
          <p:nvPr>
            <p:ph type="title"/>
          </p:nvPr>
        </p:nvSpPr>
        <p:spPr/>
        <p:txBody>
          <a:bodyPr/>
          <a:lstStyle/>
          <a:p>
            <a:r>
              <a:rPr lang="en-US" dirty="0"/>
              <a:t>Key Learnings (continued)</a:t>
            </a:r>
          </a:p>
        </p:txBody>
      </p:sp>
    </p:spTree>
    <p:extLst>
      <p:ext uri="{BB962C8B-B14F-4D97-AF65-F5344CB8AC3E}">
        <p14:creationId xmlns:p14="http://schemas.microsoft.com/office/powerpoint/2010/main" val="1228481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7848600" y="1122363"/>
            <a:ext cx="3977640" cy="3204134"/>
          </a:xfrm>
        </p:spPr>
        <p:txBody>
          <a:bodyPr anchor="b">
            <a:normAutofit/>
          </a:bodyPr>
          <a:lstStyle/>
          <a:p>
            <a:pPr algn="l"/>
            <a:r>
              <a:rPr lang="en-US" sz="3700" dirty="0"/>
              <a:t>Telehealth Migration Paths for Providers…</a:t>
            </a:r>
            <a:br>
              <a:rPr lang="en-US" sz="3700" dirty="0"/>
            </a:br>
            <a:r>
              <a:rPr lang="en-US" sz="3700" dirty="0"/>
              <a:t>COVID-19 and Beyond</a:t>
            </a:r>
            <a:br>
              <a:rPr lang="en-US" sz="3700" dirty="0"/>
            </a:br>
            <a:endParaRPr lang="en-US" sz="37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6228" r="47685"/>
          <a:stretch/>
        </p:blipFill>
        <p:spPr>
          <a:xfrm>
            <a:off x="20" y="10"/>
            <a:ext cx="7443196" cy="6857990"/>
          </a:xfrm>
          <a:prstGeom prst="rect">
            <a:avLst/>
          </a:prstGeom>
        </p:spPr>
      </p:pic>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41750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097111" y="1821958"/>
            <a:ext cx="9568415" cy="3785419"/>
          </a:xfrm>
        </p:spPr>
        <p:txBody>
          <a:bodyPr>
            <a:noAutofit/>
          </a:bodyPr>
          <a:lstStyle/>
          <a:p>
            <a:pPr marL="0" indent="0">
              <a:buNone/>
            </a:pPr>
            <a:r>
              <a:rPr lang="en-US" sz="2400" dirty="0"/>
              <a:t>Using telehealth to support COVID-19 patient care through the PHE</a:t>
            </a:r>
          </a:p>
          <a:p>
            <a:pPr lvl="1" indent="-282575">
              <a:spcAft>
                <a:spcPts val="500"/>
              </a:spcAft>
            </a:pPr>
            <a:r>
              <a:rPr lang="en-US" sz="2000" dirty="0"/>
              <a:t>Programs for in-home screening watching for symptoms. If symptoms present, provide COVID-19 testing</a:t>
            </a:r>
          </a:p>
          <a:p>
            <a:pPr lvl="1" indent="-282575">
              <a:spcAft>
                <a:spcPts val="500"/>
              </a:spcAft>
            </a:pPr>
            <a:r>
              <a:rPr lang="en-US" sz="2000" dirty="0"/>
              <a:t>Programs for COVID-19 Management via remote patient monitoring </a:t>
            </a:r>
          </a:p>
          <a:p>
            <a:pPr lvl="1" indent="-282575">
              <a:spcAft>
                <a:spcPts val="500"/>
              </a:spcAft>
            </a:pPr>
            <a:r>
              <a:rPr lang="en-US" sz="2000" dirty="0"/>
              <a:t>Telehealth encounters to in addition to in-office or “curb-side” visits </a:t>
            </a:r>
          </a:p>
          <a:p>
            <a:pPr lvl="1" indent="-282575">
              <a:spcAft>
                <a:spcPts val="500"/>
              </a:spcAft>
            </a:pPr>
            <a:r>
              <a:rPr lang="en-US" sz="2000" dirty="0"/>
              <a:t>135 Medicare Telehealth Services that are designated </a:t>
            </a:r>
            <a:r>
              <a:rPr lang="en-US" sz="2000" i="1" dirty="0"/>
              <a:t>Temporary Addition for the PHE for the COVID-19 Pandemic</a:t>
            </a:r>
            <a:endParaRPr lang="en-US" sz="1200" i="1" dirty="0"/>
          </a:p>
          <a:p>
            <a:pPr marL="1143000" lvl="3" indent="-282575">
              <a:spcAft>
                <a:spcPts val="500"/>
              </a:spcAft>
            </a:pPr>
            <a:r>
              <a:rPr lang="en-US" sz="1400" dirty="0"/>
              <a:t>Medicare PFS Telehealth Services for PHE for the COVID-19 pandemic</a:t>
            </a:r>
            <a:endParaRPr lang="en-US" sz="1400" i="1" dirty="0"/>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28</a:t>
            </a:fld>
            <a:endParaRPr lang="en-US" dirty="0"/>
          </a:p>
        </p:txBody>
      </p:sp>
      <p:sp>
        <p:nvSpPr>
          <p:cNvPr id="5" name="Title 4">
            <a:extLst>
              <a:ext uri="{FF2B5EF4-FFF2-40B4-BE49-F238E27FC236}">
                <a16:creationId xmlns:a16="http://schemas.microsoft.com/office/drawing/2014/main" id="{2879EBD7-0B6E-4344-9A2C-5DAAF928AF38}"/>
              </a:ext>
            </a:extLst>
          </p:cNvPr>
          <p:cNvSpPr>
            <a:spLocks noGrp="1"/>
          </p:cNvSpPr>
          <p:nvPr>
            <p:ph type="title"/>
          </p:nvPr>
        </p:nvSpPr>
        <p:spPr/>
        <p:txBody>
          <a:bodyPr/>
          <a:lstStyle/>
          <a:p>
            <a:r>
              <a:rPr lang="en-US" dirty="0"/>
              <a:t>Migration Forward with Telehealth</a:t>
            </a:r>
          </a:p>
        </p:txBody>
      </p:sp>
    </p:spTree>
    <p:extLst>
      <p:ext uri="{BB962C8B-B14F-4D97-AF65-F5344CB8AC3E}">
        <p14:creationId xmlns:p14="http://schemas.microsoft.com/office/powerpoint/2010/main" val="3046251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097112" y="1821958"/>
            <a:ext cx="9169400" cy="3785419"/>
          </a:xfrm>
        </p:spPr>
        <p:txBody>
          <a:bodyPr>
            <a:noAutofit/>
          </a:bodyPr>
          <a:lstStyle/>
          <a:p>
            <a:pPr marL="0" indent="0">
              <a:buNone/>
            </a:pPr>
            <a:r>
              <a:rPr lang="en-US" sz="2000" b="1" dirty="0"/>
              <a:t>2020 Programs with Billing Codes</a:t>
            </a:r>
          </a:p>
          <a:p>
            <a:r>
              <a:rPr lang="en-US" sz="2000" dirty="0"/>
              <a:t>Remote Physiologic Monitoring (RPM)</a:t>
            </a:r>
          </a:p>
          <a:p>
            <a:pPr lvl="1"/>
            <a:r>
              <a:rPr lang="en-US" sz="1600" dirty="0"/>
              <a:t>Codes: 99453, 99454, 99457, 99458</a:t>
            </a:r>
          </a:p>
          <a:p>
            <a:pPr lvl="1"/>
            <a:r>
              <a:rPr lang="en-US" sz="1600" dirty="0"/>
              <a:t>Covers set-up of devices and patient education on using equipment, the devices used for monitoring, and both standard and extended time for actual remote patient monitoring and treatment management services. Chronic and acute conditions. Physician/Qualified Health Professional (QHP)</a:t>
            </a:r>
          </a:p>
          <a:p>
            <a:r>
              <a:rPr lang="en-US" sz="2000" dirty="0"/>
              <a:t>Self-Monitored Blood-Pressure (SMBP) </a:t>
            </a:r>
          </a:p>
          <a:p>
            <a:pPr lvl="1"/>
            <a:r>
              <a:rPr lang="en-US" sz="1600" dirty="0"/>
              <a:t>Codes: 99473, 99474</a:t>
            </a:r>
          </a:p>
          <a:p>
            <a:pPr lvl="1"/>
            <a:r>
              <a:rPr lang="en-US" sz="1600" dirty="0"/>
              <a:t>Covers the calibration of a BP device and patient education on how to measure blood pressure at home and time spent on reviewing results and treatment management services.</a:t>
            </a:r>
          </a:p>
          <a:p>
            <a:r>
              <a:rPr lang="en-US" sz="2000" dirty="0"/>
              <a:t>Virtual Check-ins</a:t>
            </a:r>
          </a:p>
          <a:p>
            <a:pPr lvl="1"/>
            <a:r>
              <a:rPr lang="en-US" sz="1600" dirty="0"/>
              <a:t>Code: G2012 (QHP) 99896,98967,98968 (Non QHP)</a:t>
            </a:r>
          </a:p>
          <a:p>
            <a:pPr lvl="1"/>
            <a:r>
              <a:rPr lang="en-US" sz="1600" dirty="0"/>
              <a:t>Enables provider offices to bill for time-based technology-enabled remote visit between physician or QHP with patients </a:t>
            </a:r>
          </a:p>
          <a:p>
            <a:endParaRPr lang="en-US" sz="2200" dirty="0"/>
          </a:p>
          <a:p>
            <a:pPr marL="457200" lvl="1" indent="0">
              <a:buNone/>
            </a:pPr>
            <a:endParaRPr lang="en-US" sz="1200" dirty="0"/>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29</a:t>
            </a:fld>
            <a:endParaRPr lang="en-US" dirty="0"/>
          </a:p>
        </p:txBody>
      </p:sp>
      <p:sp>
        <p:nvSpPr>
          <p:cNvPr id="5" name="Title 4">
            <a:extLst>
              <a:ext uri="{FF2B5EF4-FFF2-40B4-BE49-F238E27FC236}">
                <a16:creationId xmlns:a16="http://schemas.microsoft.com/office/drawing/2014/main" id="{2879EBD7-0B6E-4344-9A2C-5DAAF928AF38}"/>
              </a:ext>
            </a:extLst>
          </p:cNvPr>
          <p:cNvSpPr>
            <a:spLocks noGrp="1"/>
          </p:cNvSpPr>
          <p:nvPr>
            <p:ph type="title"/>
          </p:nvPr>
        </p:nvSpPr>
        <p:spPr/>
        <p:txBody>
          <a:bodyPr/>
          <a:lstStyle/>
          <a:p>
            <a:r>
              <a:rPr lang="en-US" dirty="0"/>
              <a:t>Migration Forward with Telehealth</a:t>
            </a:r>
          </a:p>
        </p:txBody>
      </p:sp>
    </p:spTree>
    <p:extLst>
      <p:ext uri="{BB962C8B-B14F-4D97-AF65-F5344CB8AC3E}">
        <p14:creationId xmlns:p14="http://schemas.microsoft.com/office/powerpoint/2010/main" val="210037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4130F365-B73E-4BE4-B9B5-F0BE488236CC}"/>
              </a:ext>
            </a:extLst>
          </p:cNvPr>
          <p:cNvSpPr>
            <a:spLocks noGrp="1"/>
          </p:cNvSpPr>
          <p:nvPr>
            <p:ph type="sldNum" sz="quarter" idx="12"/>
          </p:nvPr>
        </p:nvSpPr>
        <p:spPr/>
        <p:txBody>
          <a:bodyPr/>
          <a:lstStyle/>
          <a:p>
            <a:fld id="{AC0355AA-41FE-4AF1-8264-AEDDD7D0373D}" type="slidenum">
              <a:rPr lang="en-US" smtClean="0"/>
              <a:t>3</a:t>
            </a:fld>
            <a:endParaRPr lang="en-US" dirty="0"/>
          </a:p>
        </p:txBody>
      </p:sp>
      <p:sp>
        <p:nvSpPr>
          <p:cNvPr id="17" name="Rectangle 16">
            <a:extLst>
              <a:ext uri="{FF2B5EF4-FFF2-40B4-BE49-F238E27FC236}">
                <a16:creationId xmlns:a16="http://schemas.microsoft.com/office/drawing/2014/main" id="{4DC52F03-2442-43C3-B835-1E0EB9C29980}"/>
              </a:ext>
            </a:extLst>
          </p:cNvPr>
          <p:cNvSpPr/>
          <p:nvPr/>
        </p:nvSpPr>
        <p:spPr>
          <a:xfrm>
            <a:off x="5080934" y="2068435"/>
            <a:ext cx="6371138" cy="78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drawing&#10;&#10;Description automatically generated">
            <a:extLst>
              <a:ext uri="{FF2B5EF4-FFF2-40B4-BE49-F238E27FC236}">
                <a16:creationId xmlns:a16="http://schemas.microsoft.com/office/drawing/2014/main" id="{31FAE4CA-C160-44B1-ADAE-85946FB48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762" y="867211"/>
            <a:ext cx="2734041" cy="579147"/>
          </a:xfrm>
          <a:prstGeom prst="rect">
            <a:avLst/>
          </a:prstGeom>
        </p:spPr>
      </p:pic>
      <p:sp>
        <p:nvSpPr>
          <p:cNvPr id="6" name="Title 5">
            <a:extLst>
              <a:ext uri="{FF2B5EF4-FFF2-40B4-BE49-F238E27FC236}">
                <a16:creationId xmlns:a16="http://schemas.microsoft.com/office/drawing/2014/main" id="{FC1B157E-4FBB-4E0A-BF52-5FEC7F9A7BE0}"/>
              </a:ext>
            </a:extLst>
          </p:cNvPr>
          <p:cNvSpPr>
            <a:spLocks noGrp="1"/>
          </p:cNvSpPr>
          <p:nvPr>
            <p:ph type="title"/>
          </p:nvPr>
        </p:nvSpPr>
        <p:spPr/>
        <p:txBody>
          <a:bodyPr/>
          <a:lstStyle/>
          <a:p>
            <a:r>
              <a:rPr lang="en-US" dirty="0"/>
              <a:t>Bill Bassett, President</a:t>
            </a:r>
          </a:p>
        </p:txBody>
      </p:sp>
      <p:sp>
        <p:nvSpPr>
          <p:cNvPr id="7" name="Content Placeholder 8">
            <a:extLst>
              <a:ext uri="{FF2B5EF4-FFF2-40B4-BE49-F238E27FC236}">
                <a16:creationId xmlns:a16="http://schemas.microsoft.com/office/drawing/2014/main" id="{16CCD56A-6792-4CE2-9379-C2F4984D4FC8}"/>
              </a:ext>
            </a:extLst>
          </p:cNvPr>
          <p:cNvSpPr txBox="1">
            <a:spLocks/>
          </p:cNvSpPr>
          <p:nvPr/>
        </p:nvSpPr>
        <p:spPr>
          <a:xfrm>
            <a:off x="2184400" y="1825625"/>
            <a:ext cx="91694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spcAft>
                <a:spcPts val="500"/>
              </a:spcAft>
            </a:pPr>
            <a:r>
              <a:rPr lang="en-US" sz="2000" dirty="0"/>
              <a:t>Integrated telehealth solution combining predictive analytics, advanced behavioral sciences, patient engagement, and a multimodal communication platform </a:t>
            </a:r>
          </a:p>
          <a:p>
            <a:pPr>
              <a:spcBef>
                <a:spcPts val="500"/>
              </a:spcBef>
              <a:spcAft>
                <a:spcPts val="500"/>
              </a:spcAft>
            </a:pPr>
            <a:r>
              <a:rPr lang="en-US" sz="2000" dirty="0"/>
              <a:t>Active artificial intelligence brings real-time adverse event warnings into the clinical decision process</a:t>
            </a:r>
          </a:p>
          <a:p>
            <a:pPr>
              <a:spcBef>
                <a:spcPts val="500"/>
              </a:spcBef>
              <a:spcAft>
                <a:spcPts val="500"/>
              </a:spcAft>
            </a:pPr>
            <a:r>
              <a:rPr lang="en-US" sz="2000" dirty="0"/>
              <a:t>Customers are experiencing reductions in unplanned rehospitalizations and emergency department visits, increased patient satisfaction, added revenue, and improved productivity</a:t>
            </a:r>
          </a:p>
          <a:p>
            <a:endParaRPr lang="en-US" sz="2000" dirty="0"/>
          </a:p>
        </p:txBody>
      </p:sp>
    </p:spTree>
    <p:extLst>
      <p:ext uri="{BB962C8B-B14F-4D97-AF65-F5344CB8AC3E}">
        <p14:creationId xmlns:p14="http://schemas.microsoft.com/office/powerpoint/2010/main" val="1194484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097112" y="1821958"/>
            <a:ext cx="9367524" cy="3785419"/>
          </a:xfrm>
        </p:spPr>
        <p:txBody>
          <a:bodyPr>
            <a:noAutofit/>
          </a:bodyPr>
          <a:lstStyle/>
          <a:p>
            <a:pPr marL="0" indent="0">
              <a:buNone/>
            </a:pPr>
            <a:r>
              <a:rPr lang="en-US" sz="2000" b="1" dirty="0"/>
              <a:t>2020 Programs with Billing Codes</a:t>
            </a:r>
          </a:p>
          <a:p>
            <a:r>
              <a:rPr lang="en-US" sz="2200" dirty="0"/>
              <a:t>E/M Telehealth Visits</a:t>
            </a:r>
          </a:p>
          <a:p>
            <a:pPr lvl="1"/>
            <a:r>
              <a:rPr lang="en-US" sz="1800" dirty="0"/>
              <a:t>Codes: 99441, 99442, 99443 (Phys/QHP)</a:t>
            </a:r>
          </a:p>
          <a:p>
            <a:pPr lvl="1"/>
            <a:r>
              <a:rPr lang="en-US" sz="1800" dirty="0"/>
              <a:t>Covers telehealth visits for new or established patients for patients that are evaluated for an E/M Telehealth, Telephone visit</a:t>
            </a:r>
            <a:endParaRPr lang="en-US" sz="2000" dirty="0"/>
          </a:p>
          <a:p>
            <a:r>
              <a:rPr lang="en-US" sz="2000" dirty="0"/>
              <a:t>Chronic Care Management (CCM) </a:t>
            </a:r>
          </a:p>
          <a:p>
            <a:pPr lvl="1"/>
            <a:r>
              <a:rPr lang="en-US" sz="1800" dirty="0"/>
              <a:t>Codes: 99490, 99478, 99489, GCCC1, G2580</a:t>
            </a:r>
          </a:p>
          <a:p>
            <a:pPr lvl="1"/>
            <a:r>
              <a:rPr lang="en-US" sz="1800" dirty="0"/>
              <a:t>For non face-to-face time working with patients in managing their care and treatment services. CCM 2+ chronic conditions</a:t>
            </a:r>
          </a:p>
          <a:p>
            <a:pPr lvl="1"/>
            <a:endParaRPr lang="en-US" sz="1800" dirty="0"/>
          </a:p>
          <a:p>
            <a:pPr marL="457200" lvl="1" indent="0">
              <a:buNone/>
            </a:pPr>
            <a:endParaRPr lang="en-US" sz="1200" dirty="0"/>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30</a:t>
            </a:fld>
            <a:endParaRPr lang="en-US" dirty="0"/>
          </a:p>
        </p:txBody>
      </p:sp>
      <p:sp>
        <p:nvSpPr>
          <p:cNvPr id="5" name="Title 4">
            <a:extLst>
              <a:ext uri="{FF2B5EF4-FFF2-40B4-BE49-F238E27FC236}">
                <a16:creationId xmlns:a16="http://schemas.microsoft.com/office/drawing/2014/main" id="{2879EBD7-0B6E-4344-9A2C-5DAAF928AF38}"/>
              </a:ext>
            </a:extLst>
          </p:cNvPr>
          <p:cNvSpPr>
            <a:spLocks noGrp="1"/>
          </p:cNvSpPr>
          <p:nvPr>
            <p:ph type="title"/>
          </p:nvPr>
        </p:nvSpPr>
        <p:spPr/>
        <p:txBody>
          <a:bodyPr/>
          <a:lstStyle/>
          <a:p>
            <a:r>
              <a:rPr lang="en-US" dirty="0"/>
              <a:t>Migration Forward with Telehealth</a:t>
            </a:r>
          </a:p>
        </p:txBody>
      </p:sp>
    </p:spTree>
    <p:extLst>
      <p:ext uri="{BB962C8B-B14F-4D97-AF65-F5344CB8AC3E}">
        <p14:creationId xmlns:p14="http://schemas.microsoft.com/office/powerpoint/2010/main" val="1818295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1673529" y="1855576"/>
            <a:ext cx="9367524" cy="3785419"/>
          </a:xfrm>
        </p:spPr>
        <p:txBody>
          <a:bodyPr>
            <a:noAutofit/>
          </a:bodyPr>
          <a:lstStyle/>
          <a:p>
            <a:pPr marL="457200" lvl="1" indent="0">
              <a:buNone/>
            </a:pPr>
            <a:r>
              <a:rPr lang="en-US" sz="1800" dirty="0"/>
              <a:t>Assumptions: New patient, low level of Chronic Care Management, Non-Facility based</a:t>
            </a:r>
          </a:p>
          <a:p>
            <a:pPr marL="457200" lvl="1" indent="0">
              <a:buNone/>
            </a:pPr>
            <a:endParaRPr lang="en-US" sz="1800" dirty="0"/>
          </a:p>
          <a:p>
            <a:pPr marL="457200" lvl="1" indent="0">
              <a:buNone/>
            </a:pPr>
            <a:endParaRPr lang="en-US" sz="1800" dirty="0"/>
          </a:p>
          <a:p>
            <a:pPr marL="457200" lvl="1" indent="0">
              <a:buNone/>
            </a:pPr>
            <a:endParaRPr lang="en-US" sz="1200" dirty="0"/>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31</a:t>
            </a:fld>
            <a:endParaRPr lang="en-US" dirty="0"/>
          </a:p>
        </p:txBody>
      </p:sp>
      <p:sp>
        <p:nvSpPr>
          <p:cNvPr id="5" name="Title 4">
            <a:extLst>
              <a:ext uri="{FF2B5EF4-FFF2-40B4-BE49-F238E27FC236}">
                <a16:creationId xmlns:a16="http://schemas.microsoft.com/office/drawing/2014/main" id="{2879EBD7-0B6E-4344-9A2C-5DAAF928AF38}"/>
              </a:ext>
            </a:extLst>
          </p:cNvPr>
          <p:cNvSpPr>
            <a:spLocks noGrp="1"/>
          </p:cNvSpPr>
          <p:nvPr>
            <p:ph type="title"/>
          </p:nvPr>
        </p:nvSpPr>
        <p:spPr/>
        <p:txBody>
          <a:bodyPr/>
          <a:lstStyle/>
          <a:p>
            <a:r>
              <a:rPr lang="en-US" dirty="0"/>
              <a:t>Telehealth Pathway Example</a:t>
            </a:r>
          </a:p>
        </p:txBody>
      </p:sp>
      <p:graphicFrame>
        <p:nvGraphicFramePr>
          <p:cNvPr id="2" name="Table 3">
            <a:extLst>
              <a:ext uri="{FF2B5EF4-FFF2-40B4-BE49-F238E27FC236}">
                <a16:creationId xmlns:a16="http://schemas.microsoft.com/office/drawing/2014/main" id="{21B2F5E6-054E-4409-98C1-BC22C795F244}"/>
              </a:ext>
            </a:extLst>
          </p:cNvPr>
          <p:cNvGraphicFramePr>
            <a:graphicFrameLocks noGrp="1"/>
          </p:cNvGraphicFramePr>
          <p:nvPr>
            <p:extLst>
              <p:ext uri="{D42A27DB-BD31-4B8C-83A1-F6EECF244321}">
                <p14:modId xmlns:p14="http://schemas.microsoft.com/office/powerpoint/2010/main" val="1057595773"/>
              </p:ext>
            </p:extLst>
          </p:nvPr>
        </p:nvGraphicFramePr>
        <p:xfrm>
          <a:off x="2184399" y="2513793"/>
          <a:ext cx="8996829" cy="3398520"/>
        </p:xfrm>
        <a:graphic>
          <a:graphicData uri="http://schemas.openxmlformats.org/drawingml/2006/table">
            <a:tbl>
              <a:tblPr firstRow="1" bandRow="1">
                <a:tableStyleId>{2D5ABB26-0587-4C30-8999-92F81FD0307C}</a:tableStyleId>
              </a:tblPr>
              <a:tblGrid>
                <a:gridCol w="1691108">
                  <a:extLst>
                    <a:ext uri="{9D8B030D-6E8A-4147-A177-3AD203B41FA5}">
                      <a16:colId xmlns:a16="http://schemas.microsoft.com/office/drawing/2014/main" val="2013948240"/>
                    </a:ext>
                  </a:extLst>
                </a:gridCol>
                <a:gridCol w="5070333">
                  <a:extLst>
                    <a:ext uri="{9D8B030D-6E8A-4147-A177-3AD203B41FA5}">
                      <a16:colId xmlns:a16="http://schemas.microsoft.com/office/drawing/2014/main" val="3098725425"/>
                    </a:ext>
                  </a:extLst>
                </a:gridCol>
                <a:gridCol w="1063173">
                  <a:extLst>
                    <a:ext uri="{9D8B030D-6E8A-4147-A177-3AD203B41FA5}">
                      <a16:colId xmlns:a16="http://schemas.microsoft.com/office/drawing/2014/main" val="2080766764"/>
                    </a:ext>
                  </a:extLst>
                </a:gridCol>
                <a:gridCol w="1172215">
                  <a:extLst>
                    <a:ext uri="{9D8B030D-6E8A-4147-A177-3AD203B41FA5}">
                      <a16:colId xmlns:a16="http://schemas.microsoft.com/office/drawing/2014/main" val="3266623105"/>
                    </a:ext>
                  </a:extLst>
                </a:gridCol>
              </a:tblGrid>
              <a:tr h="282701">
                <a:tc>
                  <a:txBody>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Code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Rate/Month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dirty="0">
                          <a:latin typeface="Lato" panose="020F0502020204030203" pitchFamily="34" charset="0"/>
                          <a:ea typeface="Lato" panose="020F0502020204030203" pitchFamily="34" charset="0"/>
                          <a:cs typeface="Lato" panose="020F0502020204030203" pitchFamily="34" charset="0"/>
                        </a:rPr>
                        <a:t>100 patients/year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89894156"/>
                  </a:ext>
                </a:extLst>
              </a:tr>
              <a:tr h="370840">
                <a:tc>
                  <a:txBody>
                    <a:bodyPr/>
                    <a:lstStyle/>
                    <a:p>
                      <a:r>
                        <a:rPr lang="en-US" sz="1200" dirty="0">
                          <a:latin typeface="Lato" panose="020F0502020204030203" pitchFamily="34" charset="0"/>
                          <a:ea typeface="Lato" panose="020F0502020204030203" pitchFamily="34" charset="0"/>
                          <a:cs typeface="Lato" panose="020F0502020204030203" pitchFamily="34" charset="0"/>
                        </a:rPr>
                        <a:t>Initiation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G0438 – Initial visit to be initiated into the program (1X)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$164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$16,400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03813003"/>
                  </a:ext>
                </a:extLst>
              </a:tr>
              <a:tr h="370840">
                <a:tc>
                  <a:txBody>
                    <a:bodyPr/>
                    <a:lstStyle/>
                    <a:p>
                      <a:r>
                        <a:rPr lang="en-US" sz="1200" dirty="0">
                          <a:latin typeface="Lato" panose="020F0502020204030203" pitchFamily="34" charset="0"/>
                          <a:ea typeface="Lato" panose="020F0502020204030203" pitchFamily="34" charset="0"/>
                          <a:cs typeface="Lato" panose="020F0502020204030203" pitchFamily="34" charset="0"/>
                        </a:rPr>
                        <a:t>Chronic Care Management (CCM)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99490 – 20 mins/month of general supervision of non-face to face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$50,400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29565662"/>
                  </a:ext>
                </a:extLst>
              </a:tr>
              <a:tr h="370840">
                <a:tc>
                  <a:txBody>
                    <a:bodyPr/>
                    <a:lstStyle/>
                    <a:p>
                      <a:endParaRPr lang="en-US" sz="12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G2058 – 20 additional minutes per month of general supervision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en-US" sz="12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131273735"/>
                  </a:ext>
                </a:extLst>
              </a:tr>
              <a:tr h="370840">
                <a:tc>
                  <a:txBody>
                    <a:bodyPr/>
                    <a:lstStyle/>
                    <a:p>
                      <a:r>
                        <a:rPr lang="en-US" sz="1200" dirty="0">
                          <a:latin typeface="Lato" panose="020F0502020204030203" pitchFamily="34" charset="0"/>
                          <a:ea typeface="Lato" panose="020F0502020204030203" pitchFamily="34" charset="0"/>
                          <a:cs typeface="Lato" panose="020F0502020204030203" pitchFamily="34" charset="0"/>
                        </a:rPr>
                        <a:t>Remote Patient Monitoring (RPM)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99453 – RPM set up and patient education (1X)</a:t>
                      </a:r>
                    </a:p>
                    <a:p>
                      <a:endParaRPr lang="en-US" sz="12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$1,900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12533828"/>
                  </a:ext>
                </a:extLst>
              </a:tr>
              <a:tr h="370840">
                <a:tc>
                  <a:txBody>
                    <a:bodyPr/>
                    <a:lstStyle/>
                    <a:p>
                      <a:endParaRPr lang="en-US" sz="12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99454 – Device supply and daily recording per month (min 2 days needed during PHE)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$76,800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58344341"/>
                  </a:ext>
                </a:extLst>
              </a:tr>
              <a:tr h="370840">
                <a:tc>
                  <a:txBody>
                    <a:bodyPr/>
                    <a:lstStyle/>
                    <a:p>
                      <a:endParaRPr lang="en-US" sz="12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99457 – 20 min/month of general supervision of RPM services requiring interactive communication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$62,400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373259947"/>
                  </a:ext>
                </a:extLst>
              </a:tr>
              <a:tr h="370840">
                <a:tc>
                  <a:txBody>
                    <a:bodyPr/>
                    <a:lstStyle/>
                    <a:p>
                      <a:endParaRPr lang="en-US" sz="1200" dirty="0">
                        <a:latin typeface="Lato" panose="020F0502020204030203" pitchFamily="34" charset="0"/>
                        <a:ea typeface="Lato" panose="020F0502020204030203" pitchFamily="34" charset="0"/>
                        <a:cs typeface="Lato" panose="020F050202020403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r>
                        <a:rPr lang="en-US" sz="1200" dirty="0">
                          <a:latin typeface="Lato" panose="020F0502020204030203" pitchFamily="34" charset="0"/>
                          <a:ea typeface="Lato" panose="020F0502020204030203" pitchFamily="34" charset="0"/>
                          <a:cs typeface="Lato" panose="020F0502020204030203" pitchFamily="34" charset="0"/>
                        </a:rPr>
                        <a:t>99458 – Additional 20 min/month of RPM services.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200" dirty="0">
                          <a:latin typeface="Lato" panose="020F0502020204030203" pitchFamily="34" charset="0"/>
                          <a:ea typeface="Lato" panose="020F0502020204030203" pitchFamily="34" charset="0"/>
                          <a:cs typeface="Lato" panose="020F0502020204030203" pitchFamily="34" charset="0"/>
                        </a:rPr>
                        <a:t>$50,400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88350275"/>
                  </a:ext>
                </a:extLst>
              </a:tr>
            </a:tbl>
          </a:graphicData>
        </a:graphic>
      </p:graphicFrame>
      <p:sp>
        <p:nvSpPr>
          <p:cNvPr id="4" name="TextBox 3">
            <a:extLst>
              <a:ext uri="{FF2B5EF4-FFF2-40B4-BE49-F238E27FC236}">
                <a16:creationId xmlns:a16="http://schemas.microsoft.com/office/drawing/2014/main" id="{7AA370CD-DA01-406C-95C7-3261859D051D}"/>
              </a:ext>
            </a:extLst>
          </p:cNvPr>
          <p:cNvSpPr txBox="1"/>
          <p:nvPr/>
        </p:nvSpPr>
        <p:spPr>
          <a:xfrm>
            <a:off x="10183907" y="5928873"/>
            <a:ext cx="1169893" cy="276999"/>
          </a:xfrm>
          <a:prstGeom prst="rect">
            <a:avLst/>
          </a:prstGeom>
          <a:noFill/>
        </p:spPr>
        <p:txBody>
          <a:bodyPr wrap="square" rtlCol="0">
            <a:spAutoFit/>
          </a:bodyPr>
          <a:lstStyle/>
          <a:p>
            <a:r>
              <a:rPr lang="en-US" sz="1200" dirty="0">
                <a:latin typeface="Lato" panose="020F0502020204030203" pitchFamily="34" charset="0"/>
                <a:ea typeface="Lato" panose="020F0502020204030203" pitchFamily="34" charset="0"/>
                <a:cs typeface="Lato" panose="020F0502020204030203" pitchFamily="34" charset="0"/>
              </a:rPr>
              <a:t>$258,300</a:t>
            </a:r>
          </a:p>
        </p:txBody>
      </p:sp>
    </p:spTree>
    <p:extLst>
      <p:ext uri="{BB962C8B-B14F-4D97-AF65-F5344CB8AC3E}">
        <p14:creationId xmlns:p14="http://schemas.microsoft.com/office/powerpoint/2010/main" val="1105988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097112" y="1821958"/>
            <a:ext cx="9367524" cy="3785419"/>
          </a:xfrm>
        </p:spPr>
        <p:txBody>
          <a:bodyPr>
            <a:noAutofit/>
          </a:bodyPr>
          <a:lstStyle/>
          <a:p>
            <a:pPr marL="0" indent="0">
              <a:buNone/>
            </a:pPr>
            <a:endParaRPr lang="en-US" sz="2200" dirty="0"/>
          </a:p>
          <a:p>
            <a:pPr marL="457200" lvl="1" indent="0">
              <a:buNone/>
            </a:pPr>
            <a:endParaRPr lang="en-US" sz="1800" dirty="0"/>
          </a:p>
          <a:p>
            <a:pPr marL="457200" lvl="1" indent="0">
              <a:buNone/>
            </a:pPr>
            <a:endParaRPr lang="en-US" sz="1200" dirty="0"/>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32</a:t>
            </a:fld>
            <a:endParaRPr lang="en-US" dirty="0"/>
          </a:p>
        </p:txBody>
      </p:sp>
      <p:sp>
        <p:nvSpPr>
          <p:cNvPr id="5" name="Title 4">
            <a:extLst>
              <a:ext uri="{FF2B5EF4-FFF2-40B4-BE49-F238E27FC236}">
                <a16:creationId xmlns:a16="http://schemas.microsoft.com/office/drawing/2014/main" id="{2879EBD7-0B6E-4344-9A2C-5DAAF928AF38}"/>
              </a:ext>
            </a:extLst>
          </p:cNvPr>
          <p:cNvSpPr>
            <a:spLocks noGrp="1"/>
          </p:cNvSpPr>
          <p:nvPr>
            <p:ph type="title"/>
          </p:nvPr>
        </p:nvSpPr>
        <p:spPr/>
        <p:txBody>
          <a:bodyPr/>
          <a:lstStyle/>
          <a:p>
            <a:r>
              <a:rPr lang="en-US" dirty="0"/>
              <a:t>In Summary…</a:t>
            </a:r>
          </a:p>
        </p:txBody>
      </p:sp>
      <p:sp>
        <p:nvSpPr>
          <p:cNvPr id="6" name="Content Placeholder 8">
            <a:extLst>
              <a:ext uri="{FF2B5EF4-FFF2-40B4-BE49-F238E27FC236}">
                <a16:creationId xmlns:a16="http://schemas.microsoft.com/office/drawing/2014/main" id="{41C4D684-08B4-420A-9104-52730747A6D5}"/>
              </a:ext>
            </a:extLst>
          </p:cNvPr>
          <p:cNvSpPr txBox="1">
            <a:spLocks/>
          </p:cNvSpPr>
          <p:nvPr/>
        </p:nvSpPr>
        <p:spPr>
          <a:xfrm>
            <a:off x="2184400" y="1909798"/>
            <a:ext cx="9595224" cy="43680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500"/>
              </a:spcBef>
              <a:spcAft>
                <a:spcPts val="500"/>
              </a:spcAft>
            </a:pPr>
            <a:r>
              <a:rPr lang="en-US" sz="2400" dirty="0"/>
              <a:t>The use of telehealth to support care during the PHE improved productivity and supported revenue generation</a:t>
            </a:r>
          </a:p>
          <a:p>
            <a:pPr>
              <a:lnSpc>
                <a:spcPct val="120000"/>
              </a:lnSpc>
              <a:spcBef>
                <a:spcPts val="500"/>
              </a:spcBef>
              <a:spcAft>
                <a:spcPts val="500"/>
              </a:spcAft>
            </a:pPr>
            <a:r>
              <a:rPr lang="en-US" sz="2400" dirty="0"/>
              <a:t>Its use can help strengthen the provider-patient relationship</a:t>
            </a:r>
          </a:p>
          <a:p>
            <a:pPr>
              <a:lnSpc>
                <a:spcPct val="120000"/>
              </a:lnSpc>
              <a:spcBef>
                <a:spcPts val="500"/>
              </a:spcBef>
              <a:spcAft>
                <a:spcPts val="500"/>
              </a:spcAft>
            </a:pPr>
            <a:r>
              <a:rPr lang="en-US" sz="2400" dirty="0"/>
              <a:t>Patients are highly satisfied and engaged using telehealth</a:t>
            </a:r>
          </a:p>
          <a:p>
            <a:pPr>
              <a:lnSpc>
                <a:spcPct val="120000"/>
              </a:lnSpc>
              <a:spcBef>
                <a:spcPts val="500"/>
              </a:spcBef>
              <a:spcAft>
                <a:spcPts val="500"/>
              </a:spcAft>
            </a:pPr>
            <a:r>
              <a:rPr lang="en-US" sz="2400" dirty="0"/>
              <a:t>Numerous telehealth programs from which to choose</a:t>
            </a:r>
          </a:p>
          <a:p>
            <a:pPr>
              <a:lnSpc>
                <a:spcPct val="120000"/>
              </a:lnSpc>
              <a:spcBef>
                <a:spcPts val="500"/>
              </a:spcBef>
              <a:spcAft>
                <a:spcPts val="500"/>
              </a:spcAft>
            </a:pPr>
            <a:r>
              <a:rPr lang="en-US" sz="2400" dirty="0"/>
              <a:t>Choose the appropriate telehealth technology to support needs</a:t>
            </a:r>
          </a:p>
        </p:txBody>
      </p:sp>
    </p:spTree>
    <p:extLst>
      <p:ext uri="{BB962C8B-B14F-4D97-AF65-F5344CB8AC3E}">
        <p14:creationId xmlns:p14="http://schemas.microsoft.com/office/powerpoint/2010/main" val="2788548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097112" y="1821958"/>
            <a:ext cx="9367524" cy="3785419"/>
          </a:xfrm>
        </p:spPr>
        <p:txBody>
          <a:bodyPr>
            <a:noAutofit/>
          </a:bodyPr>
          <a:lstStyle/>
          <a:p>
            <a:pPr marL="457200" lvl="1" indent="0">
              <a:buNone/>
            </a:pPr>
            <a:endParaRPr lang="en-US" sz="2200" dirty="0"/>
          </a:p>
          <a:p>
            <a:r>
              <a:rPr lang="en-US" sz="2600" dirty="0"/>
              <a:t>We are happy to respond to your questions</a:t>
            </a:r>
            <a:endParaRPr lang="en-US" sz="2200" dirty="0"/>
          </a:p>
          <a:p>
            <a:pPr marL="457200" lvl="1" indent="0">
              <a:buNone/>
            </a:pPr>
            <a:endParaRPr lang="en-US" sz="1200" dirty="0"/>
          </a:p>
        </p:txBody>
      </p:sp>
      <p:sp>
        <p:nvSpPr>
          <p:cNvPr id="3" name="Slide Number Placeholder 2">
            <a:extLst>
              <a:ext uri="{FF2B5EF4-FFF2-40B4-BE49-F238E27FC236}">
                <a16:creationId xmlns:a16="http://schemas.microsoft.com/office/drawing/2014/main" id="{E5D2C11B-BCC6-4AF1-896A-812EBF7CC11C}"/>
              </a:ext>
            </a:extLst>
          </p:cNvPr>
          <p:cNvSpPr>
            <a:spLocks noGrp="1"/>
          </p:cNvSpPr>
          <p:nvPr>
            <p:ph type="sldNum" sz="quarter" idx="12"/>
          </p:nvPr>
        </p:nvSpPr>
        <p:spPr/>
        <p:txBody>
          <a:bodyPr/>
          <a:lstStyle/>
          <a:p>
            <a:fld id="{AC0355AA-41FE-4AF1-8264-AEDDD7D0373D}" type="slidenum">
              <a:rPr lang="en-US" smtClean="0"/>
              <a:t>33</a:t>
            </a:fld>
            <a:endParaRPr lang="en-US" dirty="0"/>
          </a:p>
        </p:txBody>
      </p:sp>
      <p:sp>
        <p:nvSpPr>
          <p:cNvPr id="5" name="Title 4">
            <a:extLst>
              <a:ext uri="{FF2B5EF4-FFF2-40B4-BE49-F238E27FC236}">
                <a16:creationId xmlns:a16="http://schemas.microsoft.com/office/drawing/2014/main" id="{2879EBD7-0B6E-4344-9A2C-5DAAF928AF38}"/>
              </a:ext>
            </a:extLst>
          </p:cNvPr>
          <p:cNvSpPr>
            <a:spLocks noGrp="1"/>
          </p:cNvSpPr>
          <p:nvPr>
            <p:ph type="title"/>
          </p:nvPr>
        </p:nvSpPr>
        <p:spPr/>
        <p:txBody>
          <a:bodyPr/>
          <a:lstStyle/>
          <a:p>
            <a:r>
              <a:rPr lang="en-US" dirty="0"/>
              <a:t>Questions and Answers…</a:t>
            </a:r>
          </a:p>
        </p:txBody>
      </p:sp>
    </p:spTree>
    <p:extLst>
      <p:ext uri="{BB962C8B-B14F-4D97-AF65-F5344CB8AC3E}">
        <p14:creationId xmlns:p14="http://schemas.microsoft.com/office/powerpoint/2010/main" val="258835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4680" r="46136"/>
          <a:stretch/>
        </p:blipFill>
        <p:spPr>
          <a:xfrm>
            <a:off x="4110127" y="12"/>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477981" y="1122363"/>
            <a:ext cx="4023360" cy="3204134"/>
          </a:xfrm>
        </p:spPr>
        <p:txBody>
          <a:bodyPr anchor="b">
            <a:normAutofit/>
          </a:bodyPr>
          <a:lstStyle/>
          <a:p>
            <a:pPr algn="l"/>
            <a:r>
              <a:rPr lang="en-US" sz="3700" dirty="0">
                <a:latin typeface="Lato" panose="020F0502020204030203" pitchFamily="34" charset="0"/>
                <a:ea typeface="Lato" panose="020F0502020204030203" pitchFamily="34" charset="0"/>
                <a:cs typeface="Lato" panose="020F0502020204030203" pitchFamily="34" charset="0"/>
              </a:rPr>
              <a:t>Tips on generating revenue and improving care using telehealth for COVID-19</a:t>
            </a:r>
            <a:br>
              <a:rPr lang="en-US" sz="3700" dirty="0"/>
            </a:br>
            <a:endParaRPr lang="en-US" sz="37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TextBox 14">
            <a:extLst>
              <a:ext uri="{FF2B5EF4-FFF2-40B4-BE49-F238E27FC236}">
                <a16:creationId xmlns:a16="http://schemas.microsoft.com/office/drawing/2014/main" id="{BBD037E7-64BB-4159-937C-0863C9D84654}"/>
              </a:ext>
            </a:extLst>
          </p:cNvPr>
          <p:cNvSpPr txBox="1"/>
          <p:nvPr/>
        </p:nvSpPr>
        <p:spPr>
          <a:xfrm>
            <a:off x="7843059" y="1514579"/>
            <a:ext cx="3721994" cy="3524042"/>
          </a:xfrm>
          <a:prstGeom prst="rect">
            <a:avLst/>
          </a:prstGeom>
          <a:noFill/>
          <a:ln w="6350">
            <a:noFill/>
          </a:ln>
        </p:spPr>
        <p:txBody>
          <a:bodyPr wrap="square" rtlCol="0">
            <a:spAutoFit/>
          </a:bodyPr>
          <a:lstStyle/>
          <a:p>
            <a:pPr>
              <a:spcAft>
                <a:spcPts val="600"/>
              </a:spcAft>
            </a:pPr>
            <a:r>
              <a:rPr lang="en-US" sz="1400" dirty="0">
                <a:latin typeface="Lato" panose="020F0502020204030203" pitchFamily="34" charset="0"/>
                <a:ea typeface="Lato" panose="020F0502020204030203" pitchFamily="34" charset="0"/>
                <a:cs typeface="Lato" panose="020F0502020204030203" pitchFamily="34" charset="0"/>
              </a:rPr>
              <a:t>Presented by:</a:t>
            </a:r>
          </a:p>
          <a:p>
            <a:pPr>
              <a:spcAft>
                <a:spcPts val="600"/>
              </a:spcAft>
            </a:pPr>
            <a:endParaRPr lang="en-US" sz="1400" dirty="0">
              <a:latin typeface="Lato" panose="020F0502020204030203" pitchFamily="34" charset="0"/>
              <a:ea typeface="Lato" panose="020F0502020204030203" pitchFamily="34" charset="0"/>
              <a:cs typeface="Lato" panose="020F0502020204030203" pitchFamily="34" charset="0"/>
            </a:endParaRPr>
          </a:p>
          <a:p>
            <a:pPr>
              <a:spcBef>
                <a:spcPts val="300"/>
              </a:spcBef>
              <a:spcAft>
                <a:spcPts val="300"/>
              </a:spcAft>
            </a:pPr>
            <a:r>
              <a:rPr lang="en-US" sz="1400" dirty="0">
                <a:latin typeface="Lato" panose="020F0502020204030203" pitchFamily="34" charset="0"/>
                <a:ea typeface="Lato" panose="020F0502020204030203" pitchFamily="34" charset="0"/>
                <a:cs typeface="Lato" panose="020F0502020204030203" pitchFamily="34" charset="0"/>
              </a:rPr>
              <a:t>Dr. Yeeny Gonzalez CEO</a:t>
            </a:r>
          </a:p>
          <a:p>
            <a:pPr>
              <a:spcBef>
                <a:spcPts val="300"/>
              </a:spcBef>
              <a:spcAft>
                <a:spcPts val="300"/>
              </a:spcAft>
            </a:pPr>
            <a:r>
              <a:rPr lang="en-US" sz="1400" dirty="0">
                <a:latin typeface="Lato" panose="020F0502020204030203" pitchFamily="34" charset="0"/>
                <a:ea typeface="Lato" panose="020F0502020204030203" pitchFamily="34" charset="0"/>
                <a:cs typeface="Lato" panose="020F0502020204030203" pitchFamily="34" charset="0"/>
              </a:rPr>
              <a:t>PCP1st</a:t>
            </a:r>
          </a:p>
          <a:p>
            <a:pPr>
              <a:spcBef>
                <a:spcPts val="300"/>
              </a:spcBef>
              <a:spcAft>
                <a:spcPts val="300"/>
              </a:spcAft>
            </a:pPr>
            <a:r>
              <a:rPr lang="en-US" sz="1400" dirty="0">
                <a:latin typeface="Lato" panose="020F0502020204030203" pitchFamily="34" charset="0"/>
                <a:ea typeface="Lato" panose="020F0502020204030203" pitchFamily="34" charset="0"/>
                <a:cs typeface="Lato" panose="020F0502020204030203" pitchFamily="34" charset="0"/>
              </a:rPr>
              <a:t>ygonzalez@pcp1st.com</a:t>
            </a:r>
          </a:p>
          <a:p>
            <a:pPr>
              <a:spcBef>
                <a:spcPts val="300"/>
              </a:spcBef>
              <a:spcAft>
                <a:spcPts val="300"/>
              </a:spcAft>
            </a:pPr>
            <a:r>
              <a:rPr lang="en-US" sz="1400" dirty="0">
                <a:latin typeface="Lato" panose="020F0502020204030203" pitchFamily="34" charset="0"/>
                <a:ea typeface="Lato" panose="020F0502020204030203" pitchFamily="34" charset="0"/>
                <a:cs typeface="Lato" panose="020F0502020204030203" pitchFamily="34" charset="0"/>
              </a:rPr>
              <a:t>561-372-1643</a:t>
            </a:r>
          </a:p>
          <a:p>
            <a:pPr>
              <a:spcAft>
                <a:spcPts val="600"/>
              </a:spcAft>
            </a:pPr>
            <a:endParaRPr lang="en-US" sz="1400" dirty="0">
              <a:latin typeface="Lato" panose="020F0502020204030203" pitchFamily="34" charset="0"/>
              <a:ea typeface="Lato" panose="020F0502020204030203" pitchFamily="34" charset="0"/>
              <a:cs typeface="Lato" panose="020F0502020204030203" pitchFamily="34" charset="0"/>
            </a:endParaRPr>
          </a:p>
          <a:p>
            <a:pPr>
              <a:spcAft>
                <a:spcPts val="600"/>
              </a:spcAft>
            </a:pPr>
            <a:endParaRPr lang="en-US" sz="1400" dirty="0">
              <a:latin typeface="Lato" panose="020F0502020204030203" pitchFamily="34" charset="0"/>
              <a:ea typeface="Lato" panose="020F0502020204030203" pitchFamily="34" charset="0"/>
              <a:cs typeface="Lato" panose="020F0502020204030203" pitchFamily="34" charset="0"/>
            </a:endParaRPr>
          </a:p>
          <a:p>
            <a:pPr>
              <a:spcAft>
                <a:spcPts val="600"/>
              </a:spcAft>
            </a:pPr>
            <a:r>
              <a:rPr lang="en-US" sz="1400" dirty="0">
                <a:latin typeface="Lato" panose="020F0502020204030203" pitchFamily="34" charset="0"/>
                <a:ea typeface="Lato" panose="020F0502020204030203" pitchFamily="34" charset="0"/>
                <a:cs typeface="Lato" panose="020F0502020204030203" pitchFamily="34" charset="0"/>
              </a:rPr>
              <a:t>Bill Bassett, President</a:t>
            </a:r>
          </a:p>
          <a:p>
            <a:pPr>
              <a:spcAft>
                <a:spcPts val="600"/>
              </a:spcAft>
            </a:pPr>
            <a:r>
              <a:rPr lang="en-US" sz="1400" dirty="0">
                <a:latin typeface="Lato" panose="020F0502020204030203" pitchFamily="34" charset="0"/>
                <a:ea typeface="Lato" panose="020F0502020204030203" pitchFamily="34" charset="0"/>
                <a:cs typeface="Lato" panose="020F0502020204030203" pitchFamily="34" charset="0"/>
              </a:rPr>
              <a:t>Wanda Health</a:t>
            </a:r>
          </a:p>
          <a:p>
            <a:pPr>
              <a:spcAft>
                <a:spcPts val="600"/>
              </a:spcAft>
            </a:pPr>
            <a:r>
              <a:rPr lang="en-US" sz="1400" dirty="0">
                <a:latin typeface="Lato" panose="020F0502020204030203" pitchFamily="34" charset="0"/>
                <a:ea typeface="Lato" panose="020F0502020204030203" pitchFamily="34" charset="0"/>
                <a:cs typeface="Lato" panose="020F0502020204030203" pitchFamily="34" charset="0"/>
              </a:rPr>
              <a:t>bill@wandahealth.com</a:t>
            </a:r>
          </a:p>
          <a:p>
            <a:pPr>
              <a:spcAft>
                <a:spcPts val="600"/>
              </a:spcAft>
            </a:pPr>
            <a:r>
              <a:rPr lang="en-US" sz="1400" dirty="0">
                <a:latin typeface="Lato" panose="020F0502020204030203" pitchFamily="34" charset="0"/>
                <a:ea typeface="Lato" panose="020F0502020204030203" pitchFamily="34" charset="0"/>
                <a:cs typeface="Lato" panose="020F0502020204030203" pitchFamily="34" charset="0"/>
              </a:rPr>
              <a:t>206-472-5584</a:t>
            </a:r>
          </a:p>
        </p:txBody>
      </p:sp>
    </p:spTree>
    <p:extLst>
      <p:ext uri="{BB962C8B-B14F-4D97-AF65-F5344CB8AC3E}">
        <p14:creationId xmlns:p14="http://schemas.microsoft.com/office/powerpoint/2010/main" val="241966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8048-F17E-4855-B34A-53AD9AD3DB2D}"/>
              </a:ext>
            </a:extLst>
          </p:cNvPr>
          <p:cNvSpPr>
            <a:spLocks noGrp="1"/>
          </p:cNvSpPr>
          <p:nvPr>
            <p:ph type="title"/>
          </p:nvPr>
        </p:nvSpPr>
        <p:spPr/>
        <p:txBody>
          <a:bodyPr/>
          <a:lstStyle/>
          <a:p>
            <a:r>
              <a:rPr lang="en-US" dirty="0"/>
              <a:t>Presentation Agenda</a:t>
            </a:r>
          </a:p>
        </p:txBody>
      </p:sp>
      <p:sp>
        <p:nvSpPr>
          <p:cNvPr id="4" name="Slide Number Placeholder 3">
            <a:extLst>
              <a:ext uri="{FF2B5EF4-FFF2-40B4-BE49-F238E27FC236}">
                <a16:creationId xmlns:a16="http://schemas.microsoft.com/office/drawing/2014/main" id="{8DE1F27F-11E6-46C6-9157-2FAD0A7BB44D}"/>
              </a:ext>
            </a:extLst>
          </p:cNvPr>
          <p:cNvSpPr>
            <a:spLocks noGrp="1"/>
          </p:cNvSpPr>
          <p:nvPr>
            <p:ph type="sldNum" sz="quarter" idx="12"/>
          </p:nvPr>
        </p:nvSpPr>
        <p:spPr/>
        <p:txBody>
          <a:bodyPr/>
          <a:lstStyle/>
          <a:p>
            <a:fld id="{AC0355AA-41FE-4AF1-8264-AEDDD7D0373D}" type="slidenum">
              <a:rPr lang="en-US" smtClean="0"/>
              <a:t>4</a:t>
            </a:fld>
            <a:endParaRPr lang="en-US" dirty="0"/>
          </a:p>
        </p:txBody>
      </p:sp>
      <p:sp>
        <p:nvSpPr>
          <p:cNvPr id="5" name="Content Placeholder 8">
            <a:extLst>
              <a:ext uri="{FF2B5EF4-FFF2-40B4-BE49-F238E27FC236}">
                <a16:creationId xmlns:a16="http://schemas.microsoft.com/office/drawing/2014/main" id="{0ACD7F2D-7ACE-473C-A68D-F27ADCB0DFA0}"/>
              </a:ext>
            </a:extLst>
          </p:cNvPr>
          <p:cNvSpPr>
            <a:spLocks noGrp="1"/>
          </p:cNvSpPr>
          <p:nvPr>
            <p:ph idx="1"/>
          </p:nvPr>
        </p:nvSpPr>
        <p:spPr>
          <a:xfrm>
            <a:off x="2184400" y="1825625"/>
            <a:ext cx="9169400" cy="4351338"/>
          </a:xfrm>
        </p:spPr>
        <p:txBody>
          <a:bodyPr>
            <a:normAutofit/>
          </a:bodyPr>
          <a:lstStyle/>
          <a:p>
            <a:r>
              <a:rPr lang="en-US" sz="2000" dirty="0"/>
              <a:t>Challenges facing providers from COVID-19 </a:t>
            </a:r>
          </a:p>
          <a:p>
            <a:r>
              <a:rPr lang="en-US" sz="2000" dirty="0"/>
              <a:t>PCP1st adopts COVID-19 Telehealth solution</a:t>
            </a:r>
          </a:p>
          <a:p>
            <a:r>
              <a:rPr lang="en-US" sz="2000" dirty="0"/>
              <a:t>Tips for telehealth success during COVID-19</a:t>
            </a:r>
          </a:p>
          <a:p>
            <a:r>
              <a:rPr lang="en-US" sz="2000" dirty="0"/>
              <a:t>The results of the COVID-19 program</a:t>
            </a:r>
          </a:p>
          <a:p>
            <a:r>
              <a:rPr lang="en-US" sz="2000" dirty="0"/>
              <a:t>Learnings from the COVID-19 program</a:t>
            </a:r>
          </a:p>
          <a:p>
            <a:r>
              <a:rPr lang="en-US" sz="2000" dirty="0"/>
              <a:t>Telehealth pathways: COVID-19 and beyond</a:t>
            </a:r>
          </a:p>
          <a:p>
            <a:r>
              <a:rPr lang="en-US" sz="2000" dirty="0"/>
              <a:t>Financial Model</a:t>
            </a:r>
          </a:p>
          <a:p>
            <a:r>
              <a:rPr lang="en-US" sz="2000" dirty="0"/>
              <a:t>Questions and Answers</a:t>
            </a:r>
          </a:p>
          <a:p>
            <a:r>
              <a:rPr lang="en-US" sz="2000" dirty="0"/>
              <a:t>Summary</a:t>
            </a:r>
          </a:p>
        </p:txBody>
      </p:sp>
    </p:spTree>
    <p:extLst>
      <p:ext uri="{BB962C8B-B14F-4D97-AF65-F5344CB8AC3E}">
        <p14:creationId xmlns:p14="http://schemas.microsoft.com/office/powerpoint/2010/main" val="2153341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7848600" y="1122363"/>
            <a:ext cx="3977640" cy="3204134"/>
          </a:xfrm>
        </p:spPr>
        <p:txBody>
          <a:bodyPr anchor="b">
            <a:normAutofit/>
          </a:bodyPr>
          <a:lstStyle/>
          <a:p>
            <a:pPr algn="l"/>
            <a:r>
              <a:rPr lang="en-US" sz="4400" dirty="0"/>
              <a:t>Challenges facing providers from COVID-19 </a:t>
            </a:r>
            <a:br>
              <a:rPr lang="en-US" sz="4400" dirty="0"/>
            </a:br>
            <a:endParaRPr lang="en-US" sz="44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6228" r="47685"/>
          <a:stretch/>
        </p:blipFill>
        <p:spPr>
          <a:xfrm>
            <a:off x="20" y="10"/>
            <a:ext cx="7443196" cy="6857990"/>
          </a:xfrm>
          <a:prstGeom prst="rect">
            <a:avLst/>
          </a:prstGeom>
        </p:spPr>
      </p:pic>
      <p:sp>
        <p:nvSpPr>
          <p:cNvPr id="23"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4"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4446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244295" y="1839476"/>
            <a:ext cx="9109505" cy="4368085"/>
          </a:xfrm>
        </p:spPr>
        <p:txBody>
          <a:bodyPr>
            <a:normAutofit fontScale="70000" lnSpcReduction="20000"/>
          </a:bodyPr>
          <a:lstStyle/>
          <a:p>
            <a:pPr marL="0" indent="0">
              <a:lnSpc>
                <a:spcPct val="120000"/>
              </a:lnSpc>
              <a:spcBef>
                <a:spcPts val="500"/>
              </a:spcBef>
              <a:spcAft>
                <a:spcPts val="500"/>
              </a:spcAft>
              <a:buNone/>
            </a:pPr>
            <a:r>
              <a:rPr lang="en-US" dirty="0"/>
              <a:t>The onset of the COVID-19 crisis has presented several new challenges for healthcare including:</a:t>
            </a:r>
          </a:p>
          <a:p>
            <a:pPr marL="571500" lvl="0" indent="-282575">
              <a:lnSpc>
                <a:spcPct val="120000"/>
              </a:lnSpc>
              <a:spcBef>
                <a:spcPts val="500"/>
              </a:spcBef>
              <a:spcAft>
                <a:spcPts val="500"/>
              </a:spcAft>
            </a:pPr>
            <a:r>
              <a:rPr lang="en-US" dirty="0"/>
              <a:t>Patients, especially those at high risk with pre-existing conditions, are reluctant to visit doctors’ offices, clinics, or hospitals fearing increased risks of infection of COVID-19.</a:t>
            </a:r>
          </a:p>
          <a:p>
            <a:pPr marL="571500" lvl="0" indent="-282575">
              <a:lnSpc>
                <a:spcPct val="120000"/>
              </a:lnSpc>
              <a:spcBef>
                <a:spcPts val="500"/>
              </a:spcBef>
              <a:spcAft>
                <a:spcPts val="500"/>
              </a:spcAft>
            </a:pPr>
            <a:r>
              <a:rPr lang="en-US" dirty="0"/>
              <a:t>Risk to clinical staff and healthcare workers and growing need to facilitate remote working, when self-isolating, to maintain high standards of care</a:t>
            </a:r>
          </a:p>
          <a:p>
            <a:pPr marL="571500" lvl="0" indent="-282575">
              <a:lnSpc>
                <a:spcPct val="120000"/>
              </a:lnSpc>
              <a:spcBef>
                <a:spcPts val="500"/>
              </a:spcBef>
              <a:spcAft>
                <a:spcPts val="500"/>
              </a:spcAft>
            </a:pPr>
            <a:r>
              <a:rPr lang="en-US" dirty="0"/>
              <a:t>Rapidly declining revenue at healthcare providers including doctors’ offices, clinics, and hospitals</a:t>
            </a:r>
          </a:p>
          <a:p>
            <a:pPr marL="571500" lvl="0" indent="-282575">
              <a:lnSpc>
                <a:spcPct val="120000"/>
              </a:lnSpc>
              <a:spcBef>
                <a:spcPts val="500"/>
              </a:spcBef>
              <a:spcAft>
                <a:spcPts val="500"/>
              </a:spcAft>
            </a:pPr>
            <a:r>
              <a:rPr lang="en-US" dirty="0"/>
              <a:t>Educating patients on the proper identification of symptoms and supporting their information needs while they are self-isolating</a:t>
            </a:r>
          </a:p>
          <a:p>
            <a:endParaRPr lang="en-US" sz="2000" dirty="0"/>
          </a:p>
        </p:txBody>
      </p:sp>
      <p:sp>
        <p:nvSpPr>
          <p:cNvPr id="13" name="Slide Number Placeholder 12">
            <a:extLst>
              <a:ext uri="{FF2B5EF4-FFF2-40B4-BE49-F238E27FC236}">
                <a16:creationId xmlns:a16="http://schemas.microsoft.com/office/drawing/2014/main" id="{4130F365-B73E-4BE4-B9B5-F0BE488236CC}"/>
              </a:ext>
            </a:extLst>
          </p:cNvPr>
          <p:cNvSpPr>
            <a:spLocks noGrp="1"/>
          </p:cNvSpPr>
          <p:nvPr>
            <p:ph type="sldNum" sz="quarter" idx="12"/>
          </p:nvPr>
        </p:nvSpPr>
        <p:spPr/>
        <p:txBody>
          <a:bodyPr/>
          <a:lstStyle/>
          <a:p>
            <a:fld id="{AC0355AA-41FE-4AF1-8264-AEDDD7D0373D}" type="slidenum">
              <a:rPr lang="en-US" smtClean="0"/>
              <a:t>6</a:t>
            </a:fld>
            <a:endParaRPr lang="en-US" dirty="0"/>
          </a:p>
        </p:txBody>
      </p:sp>
      <p:sp>
        <p:nvSpPr>
          <p:cNvPr id="4" name="Title 3">
            <a:extLst>
              <a:ext uri="{FF2B5EF4-FFF2-40B4-BE49-F238E27FC236}">
                <a16:creationId xmlns:a16="http://schemas.microsoft.com/office/drawing/2014/main" id="{08365AFD-3398-4453-A390-958EB8B0C69B}"/>
              </a:ext>
            </a:extLst>
          </p:cNvPr>
          <p:cNvSpPr>
            <a:spLocks noGrp="1"/>
          </p:cNvSpPr>
          <p:nvPr>
            <p:ph type="title"/>
          </p:nvPr>
        </p:nvSpPr>
        <p:spPr/>
        <p:txBody>
          <a:bodyPr>
            <a:normAutofit/>
          </a:bodyPr>
          <a:lstStyle/>
          <a:p>
            <a:r>
              <a:rPr lang="en-US" sz="3600" dirty="0"/>
              <a:t>Provider challenges during the pandemic</a:t>
            </a:r>
          </a:p>
        </p:txBody>
      </p:sp>
    </p:spTree>
    <p:extLst>
      <p:ext uri="{BB962C8B-B14F-4D97-AF65-F5344CB8AC3E}">
        <p14:creationId xmlns:p14="http://schemas.microsoft.com/office/powerpoint/2010/main" val="149243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3286A0-130F-4208-AA65-75B9C46812CB}"/>
              </a:ext>
            </a:extLst>
          </p:cNvPr>
          <p:cNvSpPr>
            <a:spLocks noGrp="1"/>
          </p:cNvSpPr>
          <p:nvPr>
            <p:ph type="ctrTitle"/>
          </p:nvPr>
        </p:nvSpPr>
        <p:spPr>
          <a:xfrm>
            <a:off x="7848600" y="1122363"/>
            <a:ext cx="3977640" cy="3204134"/>
          </a:xfrm>
        </p:spPr>
        <p:txBody>
          <a:bodyPr anchor="b">
            <a:normAutofit/>
          </a:bodyPr>
          <a:lstStyle/>
          <a:p>
            <a:pPr algn="l"/>
            <a:r>
              <a:rPr lang="en-US" sz="4400" dirty="0"/>
              <a:t>PCP1st Adopts Telehealth Solution for COVID-19 </a:t>
            </a:r>
            <a:br>
              <a:rPr lang="en-US" sz="4400" dirty="0"/>
            </a:br>
            <a:endParaRPr lang="en-US" sz="4400" b="1" dirty="0">
              <a:effectLst>
                <a:outerShdw blurRad="38100" dist="38100" dir="2700000" algn="tl">
                  <a:srgbClr val="000000">
                    <a:alpha val="43137"/>
                  </a:srgbClr>
                </a:outerShdw>
              </a:effectLst>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82988A8F-147A-4DAD-B062-4E6F865EEAAC}"/>
              </a:ext>
            </a:extLst>
          </p:cNvPr>
          <p:cNvPicPr>
            <a:picLocks noChangeAspect="1"/>
          </p:cNvPicPr>
          <p:nvPr/>
        </p:nvPicPr>
        <p:blipFill rotWithShape="1">
          <a:blip r:embed="rId2">
            <a:extLst>
              <a:ext uri="{28A0092B-C50C-407E-A947-70E740481C1C}">
                <a14:useLocalDpi xmlns:a14="http://schemas.microsoft.com/office/drawing/2010/main" val="0"/>
              </a:ext>
            </a:extLst>
          </a:blip>
          <a:srcRect l="16228" r="47685"/>
          <a:stretch/>
        </p:blipFill>
        <p:spPr>
          <a:xfrm>
            <a:off x="20" y="10"/>
            <a:ext cx="7443196" cy="6857990"/>
          </a:xfrm>
          <a:prstGeom prst="rect">
            <a:avLst/>
          </a:prstGeom>
        </p:spPr>
      </p:pic>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0" name="AutoShape 2">
            <a:extLst>
              <a:ext uri="{FF2B5EF4-FFF2-40B4-BE49-F238E27FC236}">
                <a16:creationId xmlns:a16="http://schemas.microsoft.com/office/drawing/2014/main" id="{A16F890E-C66B-46B2-A4BB-8E6B228AE81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4">
            <a:extLst>
              <a:ext uri="{FF2B5EF4-FFF2-40B4-BE49-F238E27FC236}">
                <a16:creationId xmlns:a16="http://schemas.microsoft.com/office/drawing/2014/main" id="{780E971D-2A0D-4BF3-BD51-34CEA78336D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58065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2184400" y="1878168"/>
            <a:ext cx="7053729" cy="4010013"/>
          </a:xfrm>
        </p:spPr>
        <p:txBody>
          <a:bodyPr>
            <a:normAutofit fontScale="40000" lnSpcReduction="20000"/>
          </a:bodyPr>
          <a:lstStyle/>
          <a:p>
            <a:pPr marL="0" indent="0">
              <a:lnSpc>
                <a:spcPct val="110000"/>
              </a:lnSpc>
              <a:spcBef>
                <a:spcPts val="500"/>
              </a:spcBef>
              <a:spcAft>
                <a:spcPts val="500"/>
              </a:spcAft>
              <a:buNone/>
            </a:pPr>
            <a:r>
              <a:rPr lang="en-US" sz="5600" dirty="0"/>
              <a:t>Deployed the COVID-19 Telehealth solution</a:t>
            </a:r>
          </a:p>
          <a:p>
            <a:pPr marL="571500" indent="-342900">
              <a:lnSpc>
                <a:spcPct val="110000"/>
              </a:lnSpc>
              <a:spcBef>
                <a:spcPts val="500"/>
              </a:spcBef>
              <a:spcAft>
                <a:spcPts val="500"/>
              </a:spcAft>
            </a:pPr>
            <a:r>
              <a:rPr lang="en-US" sz="4400" dirty="0"/>
              <a:t>Providing patients and quarantined individuals with automated symptom screening </a:t>
            </a:r>
          </a:p>
          <a:p>
            <a:pPr marL="571500" indent="-342900">
              <a:lnSpc>
                <a:spcPct val="110000"/>
              </a:lnSpc>
              <a:spcBef>
                <a:spcPts val="500"/>
              </a:spcBef>
              <a:spcAft>
                <a:spcPts val="500"/>
              </a:spcAft>
            </a:pPr>
            <a:r>
              <a:rPr lang="en-US" sz="4400" dirty="0"/>
              <a:t>Supported remote ongoing care management for symptomatic and positive patients</a:t>
            </a:r>
          </a:p>
          <a:p>
            <a:pPr marL="571500" indent="-342900">
              <a:lnSpc>
                <a:spcPct val="110000"/>
              </a:lnSpc>
              <a:spcBef>
                <a:spcPts val="500"/>
              </a:spcBef>
              <a:spcAft>
                <a:spcPts val="500"/>
              </a:spcAft>
            </a:pPr>
            <a:r>
              <a:rPr lang="en-US" sz="4400" dirty="0"/>
              <a:t>Improved safety for patients and care team</a:t>
            </a:r>
          </a:p>
          <a:p>
            <a:pPr marL="571500" indent="-342900">
              <a:lnSpc>
                <a:spcPct val="110000"/>
              </a:lnSpc>
              <a:spcBef>
                <a:spcPts val="500"/>
              </a:spcBef>
              <a:spcAft>
                <a:spcPts val="500"/>
              </a:spcAft>
            </a:pPr>
            <a:r>
              <a:rPr lang="en-US" sz="4400" dirty="0"/>
              <a:t>Easy to use workflow and mobile care support</a:t>
            </a:r>
          </a:p>
          <a:p>
            <a:pPr marL="571500" indent="-342900">
              <a:lnSpc>
                <a:spcPct val="110000"/>
              </a:lnSpc>
              <a:spcBef>
                <a:spcPts val="500"/>
              </a:spcBef>
              <a:spcAft>
                <a:spcPts val="500"/>
              </a:spcAft>
            </a:pPr>
            <a:r>
              <a:rPr lang="en-US" sz="4400" dirty="0"/>
              <a:t>Multi-function telehealth services optimized internal workflow</a:t>
            </a:r>
          </a:p>
          <a:p>
            <a:pPr marL="571500" indent="-342900">
              <a:lnSpc>
                <a:spcPct val="110000"/>
              </a:lnSpc>
              <a:spcBef>
                <a:spcPts val="500"/>
              </a:spcBef>
              <a:spcAft>
                <a:spcPts val="500"/>
              </a:spcAft>
            </a:pPr>
            <a:r>
              <a:rPr lang="en-US" sz="4400" dirty="0"/>
              <a:t>Multi-modal communications with patients supports patient-centered delivery (landline, IVR, mobile, Text, mobile app)</a:t>
            </a:r>
          </a:p>
          <a:p>
            <a:pPr>
              <a:lnSpc>
                <a:spcPct val="110000"/>
              </a:lnSpc>
              <a:spcBef>
                <a:spcPts val="0"/>
              </a:spcBef>
            </a:pPr>
            <a:endParaRPr lang="en-US" sz="4400" dirty="0"/>
          </a:p>
          <a:p>
            <a:pPr>
              <a:lnSpc>
                <a:spcPct val="110000"/>
              </a:lnSpc>
              <a:spcBef>
                <a:spcPts val="0"/>
              </a:spcBef>
            </a:pPr>
            <a:endParaRPr lang="en-US" sz="4400" dirty="0"/>
          </a:p>
          <a:p>
            <a:pPr marL="0" indent="0">
              <a:lnSpc>
                <a:spcPct val="110000"/>
              </a:lnSpc>
              <a:spcBef>
                <a:spcPts val="0"/>
              </a:spcBef>
              <a:buNone/>
            </a:pPr>
            <a:endParaRPr lang="en-US" sz="2900" dirty="0"/>
          </a:p>
          <a:p>
            <a:pPr marL="0" indent="0">
              <a:buNone/>
            </a:pPr>
            <a:endParaRPr lang="en-US" sz="2000" dirty="0"/>
          </a:p>
        </p:txBody>
      </p:sp>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8</a:t>
            </a:fld>
            <a:endParaRPr lang="en-US" dirty="0"/>
          </a:p>
        </p:txBody>
      </p:sp>
      <p:sp>
        <p:nvSpPr>
          <p:cNvPr id="7" name="Title 6">
            <a:extLst>
              <a:ext uri="{FF2B5EF4-FFF2-40B4-BE49-F238E27FC236}">
                <a16:creationId xmlns:a16="http://schemas.microsoft.com/office/drawing/2014/main" id="{216D30AC-67CD-4519-9ADE-E4B3754412C7}"/>
              </a:ext>
            </a:extLst>
          </p:cNvPr>
          <p:cNvSpPr>
            <a:spLocks noGrp="1"/>
          </p:cNvSpPr>
          <p:nvPr>
            <p:ph type="title"/>
          </p:nvPr>
        </p:nvSpPr>
        <p:spPr>
          <a:xfrm>
            <a:off x="2184399" y="365125"/>
            <a:ext cx="9427135" cy="1325563"/>
          </a:xfrm>
        </p:spPr>
        <p:txBody>
          <a:bodyPr/>
          <a:lstStyle/>
          <a:p>
            <a:r>
              <a:rPr lang="en-US" dirty="0"/>
              <a:t>The PCP1st Solution – Wanda Health</a:t>
            </a:r>
          </a:p>
        </p:txBody>
      </p:sp>
      <p:pic>
        <p:nvPicPr>
          <p:cNvPr id="10" name="Picture 9" descr="A hand holding a cell phone&#10;&#10;Description automatically generated">
            <a:extLst>
              <a:ext uri="{FF2B5EF4-FFF2-40B4-BE49-F238E27FC236}">
                <a16:creationId xmlns:a16="http://schemas.microsoft.com/office/drawing/2014/main" id="{245EE553-A046-41C4-A00F-9A496DC068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6471" y="2286883"/>
            <a:ext cx="2185063" cy="347327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69222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91D3F95-FB3A-4A7A-A335-B0A9FAEAB070}"/>
              </a:ext>
            </a:extLst>
          </p:cNvPr>
          <p:cNvGrpSpPr/>
          <p:nvPr/>
        </p:nvGrpSpPr>
        <p:grpSpPr>
          <a:xfrm>
            <a:off x="8438028" y="3186953"/>
            <a:ext cx="2689939" cy="1456634"/>
            <a:chOff x="3827338" y="2159267"/>
            <a:chExt cx="9822917" cy="4698734"/>
          </a:xfrm>
        </p:grpSpPr>
        <p:pic>
          <p:nvPicPr>
            <p:cNvPr id="11" name="Google Shape;383;p25">
              <a:extLst>
                <a:ext uri="{FF2B5EF4-FFF2-40B4-BE49-F238E27FC236}">
                  <a16:creationId xmlns:a16="http://schemas.microsoft.com/office/drawing/2014/main" id="{08737141-A470-46EF-B294-2863AA39D21A}"/>
                </a:ext>
              </a:extLst>
            </p:cNvPr>
            <p:cNvPicPr preferRelativeResize="0"/>
            <p:nvPr/>
          </p:nvPicPr>
          <p:blipFill rotWithShape="1">
            <a:blip r:embed="rId2">
              <a:alphaModFix/>
            </a:blip>
            <a:srcRect/>
            <a:stretch/>
          </p:blipFill>
          <p:spPr>
            <a:xfrm>
              <a:off x="5544724" y="2159267"/>
              <a:ext cx="6647276" cy="4698734"/>
            </a:xfrm>
            <a:prstGeom prst="rect">
              <a:avLst/>
            </a:prstGeom>
            <a:noFill/>
            <a:ln>
              <a:noFill/>
            </a:ln>
          </p:spPr>
        </p:pic>
        <p:pic>
          <p:nvPicPr>
            <p:cNvPr id="15" name="Google Shape;382;p25">
              <a:extLst>
                <a:ext uri="{FF2B5EF4-FFF2-40B4-BE49-F238E27FC236}">
                  <a16:creationId xmlns:a16="http://schemas.microsoft.com/office/drawing/2014/main" id="{A51632CC-D1FB-48CB-82D7-C9320A2DBA1E}"/>
                </a:ext>
              </a:extLst>
            </p:cNvPr>
            <p:cNvPicPr preferRelativeResize="0"/>
            <p:nvPr/>
          </p:nvPicPr>
          <p:blipFill rotWithShape="1">
            <a:blip r:embed="rId3">
              <a:alphaModFix/>
            </a:blip>
            <a:srcRect/>
            <a:stretch/>
          </p:blipFill>
          <p:spPr>
            <a:xfrm>
              <a:off x="5808257" y="2444341"/>
              <a:ext cx="5776632" cy="3899075"/>
            </a:xfrm>
            <a:prstGeom prst="rect">
              <a:avLst/>
            </a:prstGeom>
            <a:noFill/>
            <a:ln>
              <a:noFill/>
            </a:ln>
          </p:spPr>
        </p:pic>
        <p:grpSp>
          <p:nvGrpSpPr>
            <p:cNvPr id="12" name="Google Shape;387;p25">
              <a:extLst>
                <a:ext uri="{FF2B5EF4-FFF2-40B4-BE49-F238E27FC236}">
                  <a16:creationId xmlns:a16="http://schemas.microsoft.com/office/drawing/2014/main" id="{9EA963B7-2B51-46EB-B4B1-86EF205FE412}"/>
                </a:ext>
              </a:extLst>
            </p:cNvPr>
            <p:cNvGrpSpPr/>
            <p:nvPr/>
          </p:nvGrpSpPr>
          <p:grpSpPr>
            <a:xfrm>
              <a:off x="3827338" y="4099312"/>
              <a:ext cx="9822917" cy="1080483"/>
              <a:chOff x="971196" y="3024096"/>
              <a:chExt cx="11344629" cy="1247865"/>
            </a:xfrm>
          </p:grpSpPr>
          <p:sp>
            <p:nvSpPr>
              <p:cNvPr id="13" name="Google Shape;388;p25">
                <a:extLst>
                  <a:ext uri="{FF2B5EF4-FFF2-40B4-BE49-F238E27FC236}">
                    <a16:creationId xmlns:a16="http://schemas.microsoft.com/office/drawing/2014/main" id="{8572DB94-12E5-410C-A39F-AE7890F750A7}"/>
                  </a:ext>
                </a:extLst>
              </p:cNvPr>
              <p:cNvSpPr/>
              <p:nvPr/>
            </p:nvSpPr>
            <p:spPr>
              <a:xfrm>
                <a:off x="1028343" y="3087771"/>
                <a:ext cx="11287482" cy="1100658"/>
              </a:xfrm>
              <a:prstGeom prst="rect">
                <a:avLst/>
              </a:prstGeom>
              <a:solidFill>
                <a:schemeClr val="lt1">
                  <a:alpha val="63921"/>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4" name="Google Shape;389;p25">
                <a:extLst>
                  <a:ext uri="{FF2B5EF4-FFF2-40B4-BE49-F238E27FC236}">
                    <a16:creationId xmlns:a16="http://schemas.microsoft.com/office/drawing/2014/main" id="{90988A23-AA89-44FE-B3BF-8CB3674651D7}"/>
                  </a:ext>
                </a:extLst>
              </p:cNvPr>
              <p:cNvPicPr preferRelativeResize="0"/>
              <p:nvPr/>
            </p:nvPicPr>
            <p:blipFill rotWithShape="1">
              <a:blip r:embed="rId4">
                <a:alphaModFix/>
              </a:blip>
              <a:srcRect/>
              <a:stretch/>
            </p:blipFill>
            <p:spPr>
              <a:xfrm>
                <a:off x="971196" y="3024096"/>
                <a:ext cx="8133129" cy="1247865"/>
              </a:xfrm>
              <a:prstGeom prst="rect">
                <a:avLst/>
              </a:prstGeom>
              <a:noFill/>
              <a:ln>
                <a:noFill/>
              </a:ln>
            </p:spPr>
          </p:pic>
        </p:grpSp>
      </p:grpSp>
      <p:sp>
        <p:nvSpPr>
          <p:cNvPr id="9" name="Content Placeholder 8">
            <a:extLst>
              <a:ext uri="{FF2B5EF4-FFF2-40B4-BE49-F238E27FC236}">
                <a16:creationId xmlns:a16="http://schemas.microsoft.com/office/drawing/2014/main" id="{2D034AB5-3085-4D30-9D06-AB0C67D3C295}"/>
              </a:ext>
            </a:extLst>
          </p:cNvPr>
          <p:cNvSpPr>
            <a:spLocks noGrp="1"/>
          </p:cNvSpPr>
          <p:nvPr>
            <p:ph idx="1"/>
          </p:nvPr>
        </p:nvSpPr>
        <p:spPr>
          <a:xfrm>
            <a:off x="1938333" y="1637948"/>
            <a:ext cx="6570655" cy="4210904"/>
          </a:xfrm>
        </p:spPr>
        <p:txBody>
          <a:bodyPr>
            <a:normAutofit fontScale="85000" lnSpcReduction="20000"/>
          </a:bodyPr>
          <a:lstStyle/>
          <a:p>
            <a:pPr marL="0" indent="0">
              <a:lnSpc>
                <a:spcPct val="110000"/>
              </a:lnSpc>
              <a:spcBef>
                <a:spcPts val="0"/>
              </a:spcBef>
              <a:buNone/>
            </a:pPr>
            <a:endParaRPr lang="en-US" sz="2900" dirty="0"/>
          </a:p>
          <a:p>
            <a:pPr marL="460375" lvl="1" indent="-233363">
              <a:lnSpc>
                <a:spcPct val="120000"/>
              </a:lnSpc>
              <a:spcAft>
                <a:spcPts val="500"/>
              </a:spcAft>
            </a:pPr>
            <a:r>
              <a:rPr lang="en-US" sz="2900" dirty="0"/>
              <a:t>Program followed a “rapid deployment” process going live within 12 days</a:t>
            </a:r>
          </a:p>
          <a:p>
            <a:pPr marL="460375" lvl="1" indent="-233363">
              <a:lnSpc>
                <a:spcPct val="120000"/>
              </a:lnSpc>
              <a:spcAft>
                <a:spcPts val="500"/>
              </a:spcAft>
            </a:pPr>
            <a:r>
              <a:rPr lang="en-US" sz="2900" dirty="0"/>
              <a:t>Data collection followed symptom guidance from the CDC  </a:t>
            </a:r>
          </a:p>
          <a:p>
            <a:pPr marL="460375" lvl="1" indent="-233363">
              <a:lnSpc>
                <a:spcPct val="120000"/>
              </a:lnSpc>
              <a:spcAft>
                <a:spcPts val="500"/>
              </a:spcAft>
            </a:pPr>
            <a:r>
              <a:rPr lang="en-US" sz="2900" dirty="0"/>
              <a:t>Program designed to support reimbursement requirements  </a:t>
            </a:r>
          </a:p>
          <a:p>
            <a:pPr marL="460375" lvl="1" indent="-233363">
              <a:lnSpc>
                <a:spcPct val="120000"/>
              </a:lnSpc>
              <a:spcAft>
                <a:spcPts val="500"/>
              </a:spcAft>
            </a:pPr>
            <a:r>
              <a:rPr lang="en-US" sz="2900" dirty="0"/>
              <a:t>Patients sent automated COVID-19 Daily Health Checks™  </a:t>
            </a:r>
          </a:p>
          <a:p>
            <a:pPr marL="0" indent="0">
              <a:buNone/>
            </a:pPr>
            <a:endParaRPr lang="en-US" sz="2000" dirty="0"/>
          </a:p>
        </p:txBody>
      </p:sp>
      <p:sp>
        <p:nvSpPr>
          <p:cNvPr id="3" name="Slide Number Placeholder 2">
            <a:extLst>
              <a:ext uri="{FF2B5EF4-FFF2-40B4-BE49-F238E27FC236}">
                <a16:creationId xmlns:a16="http://schemas.microsoft.com/office/drawing/2014/main" id="{26B92AE3-6059-472C-87DA-8F426D9B3732}"/>
              </a:ext>
            </a:extLst>
          </p:cNvPr>
          <p:cNvSpPr>
            <a:spLocks noGrp="1"/>
          </p:cNvSpPr>
          <p:nvPr>
            <p:ph type="sldNum" sz="quarter" idx="12"/>
          </p:nvPr>
        </p:nvSpPr>
        <p:spPr/>
        <p:txBody>
          <a:bodyPr/>
          <a:lstStyle/>
          <a:p>
            <a:fld id="{AC0355AA-41FE-4AF1-8264-AEDDD7D0373D}" type="slidenum">
              <a:rPr lang="en-US" smtClean="0"/>
              <a:t>9</a:t>
            </a:fld>
            <a:endParaRPr lang="en-US" dirty="0"/>
          </a:p>
        </p:txBody>
      </p:sp>
      <p:sp>
        <p:nvSpPr>
          <p:cNvPr id="7" name="Title 6">
            <a:extLst>
              <a:ext uri="{FF2B5EF4-FFF2-40B4-BE49-F238E27FC236}">
                <a16:creationId xmlns:a16="http://schemas.microsoft.com/office/drawing/2014/main" id="{216D30AC-67CD-4519-9ADE-E4B3754412C7}"/>
              </a:ext>
            </a:extLst>
          </p:cNvPr>
          <p:cNvSpPr>
            <a:spLocks noGrp="1"/>
          </p:cNvSpPr>
          <p:nvPr>
            <p:ph type="title"/>
          </p:nvPr>
        </p:nvSpPr>
        <p:spPr/>
        <p:txBody>
          <a:bodyPr/>
          <a:lstStyle/>
          <a:p>
            <a:r>
              <a:rPr lang="en-US" dirty="0"/>
              <a:t>The COVID-19 Screening Program</a:t>
            </a:r>
          </a:p>
        </p:txBody>
      </p:sp>
      <p:pic>
        <p:nvPicPr>
          <p:cNvPr id="8" name="Google Shape;390;p25">
            <a:extLst>
              <a:ext uri="{FF2B5EF4-FFF2-40B4-BE49-F238E27FC236}">
                <a16:creationId xmlns:a16="http://schemas.microsoft.com/office/drawing/2014/main" id="{230586BA-D784-4EAF-B279-E1AE397BA457}"/>
              </a:ext>
            </a:extLst>
          </p:cNvPr>
          <p:cNvPicPr preferRelativeResize="0"/>
          <p:nvPr/>
        </p:nvPicPr>
        <p:blipFill rotWithShape="1">
          <a:blip r:embed="rId5">
            <a:alphaModFix/>
          </a:blip>
          <a:srcRect/>
          <a:stretch/>
        </p:blipFill>
        <p:spPr>
          <a:xfrm>
            <a:off x="7032812" y="2131359"/>
            <a:ext cx="4688133" cy="2972543"/>
          </a:xfrm>
          <a:prstGeom prst="rect">
            <a:avLst/>
          </a:prstGeom>
          <a:noFill/>
          <a:ln>
            <a:noFill/>
          </a:ln>
        </p:spPr>
      </p:pic>
    </p:spTree>
    <p:extLst>
      <p:ext uri="{BB962C8B-B14F-4D97-AF65-F5344CB8AC3E}">
        <p14:creationId xmlns:p14="http://schemas.microsoft.com/office/powerpoint/2010/main" val="1471550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1731</TotalTime>
  <Words>1838</Words>
  <Application>Microsoft Office PowerPoint</Application>
  <PresentationFormat>Widescreen</PresentationFormat>
  <Paragraphs>279</Paragraphs>
  <Slides>34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Lato</vt:lpstr>
      <vt:lpstr>Office Theme</vt:lpstr>
      <vt:lpstr>Tips on generating revenue and improving care using telehealth for COVID-19 </vt:lpstr>
      <vt:lpstr>Dr. Yeeny Gonzalez, CEO</vt:lpstr>
      <vt:lpstr>Bill Bassett, President</vt:lpstr>
      <vt:lpstr>Presentation Agenda</vt:lpstr>
      <vt:lpstr>Challenges facing providers from COVID-19  </vt:lpstr>
      <vt:lpstr>Provider challenges during the pandemic</vt:lpstr>
      <vt:lpstr>PCP1st Adopts Telehealth Solution for COVID-19  </vt:lpstr>
      <vt:lpstr>The PCP1st Solution – Wanda Health</vt:lpstr>
      <vt:lpstr>The COVID-19 Screening Program</vt:lpstr>
      <vt:lpstr>Interactive Telehealth</vt:lpstr>
      <vt:lpstr>Tips for a Successful Telehealth Program During COVID-19 </vt:lpstr>
      <vt:lpstr>Building a successful program</vt:lpstr>
      <vt:lpstr>Insights for Implementation Success</vt:lpstr>
      <vt:lpstr>Analyzing the Results of the COVID-19 Telehealth Program </vt:lpstr>
      <vt:lpstr>Program Operational Metrics </vt:lpstr>
      <vt:lpstr>Results: Outbound telehealth encounters completed by care team </vt:lpstr>
      <vt:lpstr>Results: Total hours per month on outbound telehealth </vt:lpstr>
      <vt:lpstr>Results: Unique patients with telehealth encounter</vt:lpstr>
      <vt:lpstr>Results: Billable telehealth encounters</vt:lpstr>
      <vt:lpstr>Results: Percent with COVID-19 symptoms</vt:lpstr>
      <vt:lpstr>Results: Overall program patient satisfaction  </vt:lpstr>
      <vt:lpstr>Results: Patients needing medication help</vt:lpstr>
      <vt:lpstr>Results: Patients needing help from care team</vt:lpstr>
      <vt:lpstr>Learnings from the COVID-19 Telehealth Program </vt:lpstr>
      <vt:lpstr>Key Learnings</vt:lpstr>
      <vt:lpstr>Key Learnings (continued)</vt:lpstr>
      <vt:lpstr>Telehealth Migration Paths for Providers… COVID-19 and Beyond </vt:lpstr>
      <vt:lpstr>Migration Forward with Telehealth</vt:lpstr>
      <vt:lpstr>Migration Forward with Telehealth</vt:lpstr>
      <vt:lpstr>Migration Forward with Telehealth</vt:lpstr>
      <vt:lpstr>Telehealth Pathway Example</vt:lpstr>
      <vt:lpstr>In Summary…</vt:lpstr>
      <vt:lpstr>Questions and Answers…</vt:lpstr>
      <vt:lpstr>Tips on generating revenue and improving care using telehealth for COVID-19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on generating revenue and Improving care using telehealth for COVID-19 </dc:title>
  <dc:creator>William Bassett</dc:creator>
  <cp:lastModifiedBy>William Bassett</cp:lastModifiedBy>
  <cp:revision>141</cp:revision>
  <cp:lastPrinted>2020-07-07T23:34:31Z</cp:lastPrinted>
  <dcterms:created xsi:type="dcterms:W3CDTF">2020-07-01T19:22:36Z</dcterms:created>
  <dcterms:modified xsi:type="dcterms:W3CDTF">2020-10-07T23:40:57Z</dcterms:modified>
</cp:coreProperties>
</file>